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63" r:id="rId6"/>
    <p:sldId id="283" r:id="rId7"/>
    <p:sldId id="284" r:id="rId8"/>
    <p:sldId id="281" r:id="rId9"/>
    <p:sldId id="286" r:id="rId10"/>
    <p:sldId id="280" r:id="rId11"/>
    <p:sldId id="287" r:id="rId12"/>
    <p:sldId id="28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6432" autoAdjust="0"/>
  </p:normalViewPr>
  <p:slideViewPr>
    <p:cSldViewPr snapToGrid="0">
      <p:cViewPr varScale="1">
        <p:scale>
          <a:sx n="71" d="100"/>
          <a:sy n="71" d="100"/>
        </p:scale>
        <p:origin x="1138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5/8/2025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5/8/2025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" TargetMode="External"/><Relationship Id="rId2" Type="http://schemas.openxmlformats.org/officeDocument/2006/relationships/hyperlink" Target="https://www.cs.toronto.edu/~kriz/cifar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732" y="215153"/>
            <a:ext cx="4989628" cy="1439849"/>
          </a:xfrm>
        </p:spPr>
        <p:txBody>
          <a:bodyPr/>
          <a:lstStyle/>
          <a:p>
            <a:r>
              <a:rPr lang="en-US" sz="2400" dirty="0"/>
              <a:t>Department of Electrical and computer engineering 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0823" y="2612977"/>
            <a:ext cx="4989628" cy="3842421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i="1" u="sng" dirty="0"/>
              <a:t>Database</a:t>
            </a:r>
            <a:r>
              <a:rPr lang="en-US" dirty="0"/>
              <a:t>:  </a:t>
            </a:r>
            <a:r>
              <a:rPr lang="en-US" dirty="0">
                <a:hlinkClick r:id="rId2"/>
              </a:rPr>
              <a:t>Cifar10</a:t>
            </a:r>
            <a:endParaRPr lang="el-GR" dirty="0"/>
          </a:p>
          <a:p>
            <a:pPr marL="285750" indent="-285750">
              <a:buFontTx/>
              <a:buChar char="-"/>
            </a:pPr>
            <a:r>
              <a:rPr lang="en-US" i="1" u="sng" dirty="0"/>
              <a:t>Framework:</a:t>
            </a:r>
            <a:r>
              <a:rPr lang="en-US" i="1" dirty="0"/>
              <a:t> </a:t>
            </a:r>
            <a:r>
              <a:rPr lang="en-US" i="1" dirty="0">
                <a:hlinkClick r:id="rId3"/>
              </a:rPr>
              <a:t>TensorFlow</a:t>
            </a:r>
            <a:endParaRPr lang="el-GR" i="1" dirty="0"/>
          </a:p>
          <a:p>
            <a:endParaRPr lang="en-US" dirty="0"/>
          </a:p>
          <a:p>
            <a:r>
              <a:rPr lang="el-GR" i="1" dirty="0"/>
              <a:t>- </a:t>
            </a:r>
            <a:r>
              <a:rPr lang="en-US" i="1" u="sng" dirty="0"/>
              <a:t>Presented models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K-Nearest </a:t>
            </a:r>
            <a:r>
              <a:rPr lang="en-US" dirty="0" err="1"/>
              <a:t>Neighbours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Nearest Centroid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Convolutional Neural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 Vector Machine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Multilayer Perceptron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Radial Basis Function Network</a:t>
            </a:r>
          </a:p>
        </p:txBody>
      </p:sp>
      <p:pic>
        <p:nvPicPr>
          <p:cNvPr id="3" name="Picture 2" descr="A red circle with a person's face&#10;&#10;AI-generated content may be incorrect.">
            <a:extLst>
              <a:ext uri="{FF2B5EF4-FFF2-40B4-BE49-F238E27FC236}">
                <a16:creationId xmlns:a16="http://schemas.microsoft.com/office/drawing/2014/main" id="{F33473DB-41E3-86EF-AE01-7AEB0C234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451" y="215153"/>
            <a:ext cx="1071563" cy="107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82E1E0-9E21-D570-94F0-329561AE3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839" y="276312"/>
            <a:ext cx="12040485" cy="982333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Nearest Centroid Classifier &amp; K-Nearest </a:t>
            </a:r>
            <a:r>
              <a:rPr lang="en-US" dirty="0" err="1">
                <a:solidFill>
                  <a:schemeClr val="accent6"/>
                </a:solidFill>
              </a:rPr>
              <a:t>Neighbours</a:t>
            </a:r>
            <a:br>
              <a:rPr lang="en-US" dirty="0">
                <a:solidFill>
                  <a:schemeClr val="accent6"/>
                </a:solidFill>
              </a:rPr>
            </a:br>
            <a:endParaRPr lang="en-US" dirty="0">
              <a:solidFill>
                <a:schemeClr val="accent6"/>
              </a:solidFill>
            </a:endParaRP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C782B291-BFC7-9ABA-6A9B-640B0777C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424348"/>
              </p:ext>
            </p:extLst>
          </p:nvPr>
        </p:nvGraphicFramePr>
        <p:xfrm>
          <a:off x="741081" y="2316479"/>
          <a:ext cx="9102164" cy="232006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275541">
                  <a:extLst>
                    <a:ext uri="{9D8B030D-6E8A-4147-A177-3AD203B41FA5}">
                      <a16:colId xmlns:a16="http://schemas.microsoft.com/office/drawing/2014/main" val="1255503993"/>
                    </a:ext>
                  </a:extLst>
                </a:gridCol>
                <a:gridCol w="2275541">
                  <a:extLst>
                    <a:ext uri="{9D8B030D-6E8A-4147-A177-3AD203B41FA5}">
                      <a16:colId xmlns:a16="http://schemas.microsoft.com/office/drawing/2014/main" val="4056411118"/>
                    </a:ext>
                  </a:extLst>
                </a:gridCol>
                <a:gridCol w="2275541">
                  <a:extLst>
                    <a:ext uri="{9D8B030D-6E8A-4147-A177-3AD203B41FA5}">
                      <a16:colId xmlns:a16="http://schemas.microsoft.com/office/drawing/2014/main" val="1181710102"/>
                    </a:ext>
                  </a:extLst>
                </a:gridCol>
                <a:gridCol w="2275541">
                  <a:extLst>
                    <a:ext uri="{9D8B030D-6E8A-4147-A177-3AD203B41FA5}">
                      <a16:colId xmlns:a16="http://schemas.microsoft.com/office/drawing/2014/main" val="1057921046"/>
                    </a:ext>
                  </a:extLst>
                </a:gridCol>
              </a:tblGrid>
              <a:tr h="7733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A/A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1-NN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3-NN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NCC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111871"/>
                  </a:ext>
                </a:extLst>
              </a:tr>
              <a:tr h="7733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35.39%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33.03%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27.74%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061648"/>
                  </a:ext>
                </a:extLst>
              </a:tr>
              <a:tr h="7733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Execution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&lt;1</a:t>
                      </a:r>
                      <a:r>
                        <a:rPr lang="el-GR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&lt;1</a:t>
                      </a:r>
                      <a:r>
                        <a:rPr lang="el-GR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&lt;1</a:t>
                      </a:r>
                      <a:r>
                        <a:rPr lang="el-GR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909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0226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34874-0E09-6B18-F8E8-62459DE6F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6832DFD-D1F9-0A16-D4A7-3580436B2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48" y="357447"/>
            <a:ext cx="12040485" cy="579245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Convolutional neural network		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9DFBF2E-1573-F46D-7E46-C875EFC28BFF}"/>
              </a:ext>
            </a:extLst>
          </p:cNvPr>
          <p:cNvSpPr/>
          <p:nvPr/>
        </p:nvSpPr>
        <p:spPr>
          <a:xfrm>
            <a:off x="1243393" y="844968"/>
            <a:ext cx="2784583" cy="1698627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lnSpc>
                <a:spcPct val="105000"/>
              </a:lnSpc>
              <a:spcBef>
                <a:spcPts val="216"/>
              </a:spcBef>
              <a:spcAft>
                <a:spcPts val="720"/>
              </a:spcAft>
            </a:pPr>
            <a:endParaRPr lang="el-GR" sz="2000" b="1" i="1" u="sng" dirty="0"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 algn="ctr" rtl="0">
              <a:lnSpc>
                <a:spcPct val="105000"/>
              </a:lnSpc>
              <a:spcBef>
                <a:spcPts val="216"/>
              </a:spcBef>
              <a:spcAft>
                <a:spcPts val="720"/>
              </a:spcAft>
            </a:pPr>
            <a:r>
              <a:rPr lang="en-US" sz="2000" b="1" i="1" u="sng" dirty="0">
                <a:solidFill>
                  <a:schemeClr val="bg2">
                    <a:lumMod val="10000"/>
                  </a:schemeClr>
                </a:solidFill>
                <a:effectLst/>
              </a:rPr>
              <a:t>Convolutiona</a:t>
            </a:r>
            <a:r>
              <a:rPr lang="en-US" sz="2000" b="1" i="1" u="sng" dirty="0">
                <a:solidFill>
                  <a:schemeClr val="bg2">
                    <a:lumMod val="10000"/>
                  </a:schemeClr>
                </a:solidFill>
              </a:rPr>
              <a:t>l layer</a:t>
            </a:r>
            <a:endParaRPr lang="el-GR" sz="2000" b="1" i="1" u="sng" dirty="0"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 algn="ctr" rtl="0">
              <a:lnSpc>
                <a:spcPct val="105000"/>
              </a:lnSpc>
              <a:spcBef>
                <a:spcPts val="216"/>
              </a:spcBef>
              <a:spcAft>
                <a:spcPts val="720"/>
              </a:spcAft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effectLst/>
              </a:rPr>
              <a:t>32</a:t>
            </a:r>
            <a:r>
              <a:rPr lang="el-GR" sz="200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effectLst/>
              </a:rPr>
              <a:t>filters</a:t>
            </a:r>
          </a:p>
          <a:p>
            <a:pPr algn="ctr" rtl="0">
              <a:lnSpc>
                <a:spcPct val="105000"/>
              </a:lnSpc>
              <a:spcBef>
                <a:spcPts val="216"/>
              </a:spcBef>
              <a:spcAft>
                <a:spcPts val="720"/>
              </a:spcAft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effectLst/>
              </a:rPr>
              <a:t> 3x3</a:t>
            </a:r>
          </a:p>
          <a:p>
            <a:pPr algn="ctr" rtl="0">
              <a:lnSpc>
                <a:spcPct val="105000"/>
              </a:lnSpc>
              <a:spcBef>
                <a:spcPts val="216"/>
              </a:spcBef>
              <a:spcAft>
                <a:spcPts val="720"/>
              </a:spcAft>
            </a:pPr>
            <a:r>
              <a:rPr lang="en-US" sz="2000" dirty="0" err="1">
                <a:solidFill>
                  <a:schemeClr val="bg2">
                    <a:lumMod val="10000"/>
                  </a:schemeClr>
                </a:solidFill>
                <a:effectLst/>
              </a:rPr>
              <a:t>LeakyRelu</a:t>
            </a:r>
            <a:r>
              <a:rPr lang="el-GR" sz="2000" dirty="0">
                <a:solidFill>
                  <a:schemeClr val="bg2">
                    <a:lumMod val="10000"/>
                  </a:schemeClr>
                </a:solidFill>
                <a:effectLst/>
              </a:rPr>
              <a:t> (α = 0.01)</a:t>
            </a:r>
            <a:endParaRPr lang="en-US" sz="2000" dirty="0"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 algn="ctr"/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9930CD1-46FE-ED36-15FE-76F8D4FA4C04}"/>
              </a:ext>
            </a:extLst>
          </p:cNvPr>
          <p:cNvSpPr/>
          <p:nvPr/>
        </p:nvSpPr>
        <p:spPr>
          <a:xfrm>
            <a:off x="5189214" y="844968"/>
            <a:ext cx="2784583" cy="1698627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lnSpc>
                <a:spcPct val="105000"/>
              </a:lnSpc>
              <a:spcBef>
                <a:spcPts val="216"/>
              </a:spcBef>
              <a:spcAft>
                <a:spcPts val="720"/>
              </a:spcAft>
            </a:pPr>
            <a:endParaRPr lang="el-GR" sz="2000" b="1" i="1" u="sng" dirty="0"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 algn="ctr" rtl="0">
              <a:lnSpc>
                <a:spcPct val="105000"/>
              </a:lnSpc>
              <a:spcBef>
                <a:spcPts val="216"/>
              </a:spcBef>
              <a:spcAft>
                <a:spcPts val="720"/>
              </a:spcAft>
            </a:pPr>
            <a:r>
              <a:rPr lang="en-US" sz="2000" b="1" i="1" u="sng" dirty="0">
                <a:solidFill>
                  <a:schemeClr val="bg2">
                    <a:lumMod val="10000"/>
                  </a:schemeClr>
                </a:solidFill>
                <a:effectLst/>
              </a:rPr>
              <a:t>Convolutiona</a:t>
            </a:r>
            <a:r>
              <a:rPr lang="en-US" sz="2000" b="1" i="1" u="sng" dirty="0">
                <a:solidFill>
                  <a:schemeClr val="bg2">
                    <a:lumMod val="10000"/>
                  </a:schemeClr>
                </a:solidFill>
              </a:rPr>
              <a:t>l layer</a:t>
            </a:r>
            <a:endParaRPr lang="el-GR" sz="2000" b="1" i="1" u="sng" dirty="0"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 algn="ctr" rtl="0">
              <a:lnSpc>
                <a:spcPct val="105000"/>
              </a:lnSpc>
              <a:spcBef>
                <a:spcPts val="216"/>
              </a:spcBef>
              <a:spcAft>
                <a:spcPts val="720"/>
              </a:spcAft>
            </a:pPr>
            <a:r>
              <a:rPr lang="el-GR" sz="2000" dirty="0">
                <a:solidFill>
                  <a:schemeClr val="bg2">
                    <a:lumMod val="10000"/>
                  </a:schemeClr>
                </a:solidFill>
                <a:effectLst/>
              </a:rPr>
              <a:t>128 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effectLst/>
              </a:rPr>
              <a:t>filters</a:t>
            </a:r>
          </a:p>
          <a:p>
            <a:pPr algn="ctr" rtl="0">
              <a:lnSpc>
                <a:spcPct val="105000"/>
              </a:lnSpc>
              <a:spcBef>
                <a:spcPts val="216"/>
              </a:spcBef>
              <a:spcAft>
                <a:spcPts val="720"/>
              </a:spcAft>
            </a:pPr>
            <a:r>
              <a:rPr lang="el-GR" sz="2000" dirty="0">
                <a:solidFill>
                  <a:schemeClr val="bg2">
                    <a:lumMod val="10000"/>
                  </a:schemeClr>
                </a:solidFill>
                <a:effectLst/>
              </a:rPr>
              <a:t>4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effectLst/>
              </a:rPr>
              <a:t>x</a:t>
            </a:r>
            <a:r>
              <a:rPr lang="el-GR" sz="2000" dirty="0">
                <a:solidFill>
                  <a:schemeClr val="bg2">
                    <a:lumMod val="10000"/>
                  </a:schemeClr>
                </a:solidFill>
                <a:effectLst/>
              </a:rPr>
              <a:t>4</a:t>
            </a:r>
            <a:endParaRPr lang="en-US" sz="2000" dirty="0"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 algn="ctr">
              <a:lnSpc>
                <a:spcPct val="105000"/>
              </a:lnSpc>
              <a:spcBef>
                <a:spcPts val="216"/>
              </a:spcBef>
              <a:spcAft>
                <a:spcPts val="720"/>
              </a:spcAft>
            </a:pPr>
            <a:r>
              <a:rPr lang="en-US" sz="2000" dirty="0" err="1">
                <a:solidFill>
                  <a:schemeClr val="bg2">
                    <a:lumMod val="10000"/>
                  </a:schemeClr>
                </a:solidFill>
              </a:rPr>
              <a:t>L</a:t>
            </a:r>
            <a:r>
              <a:rPr lang="en-US" sz="2000" dirty="0" err="1">
                <a:solidFill>
                  <a:schemeClr val="bg2">
                    <a:lumMod val="10000"/>
                  </a:schemeClr>
                </a:solidFill>
                <a:effectLst/>
              </a:rPr>
              <a:t>eakyRelu</a:t>
            </a:r>
            <a:r>
              <a:rPr lang="el-GR" sz="2000" dirty="0">
                <a:solidFill>
                  <a:schemeClr val="bg2">
                    <a:lumMod val="10000"/>
                  </a:schemeClr>
                </a:solidFill>
                <a:effectLst/>
              </a:rPr>
              <a:t> (α = 0.01)</a:t>
            </a:r>
            <a:endParaRPr lang="en-US" sz="2000" dirty="0"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 algn="ctr"/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3B79E34-AD03-39CC-E2B2-48CE9810EAA9}"/>
              </a:ext>
            </a:extLst>
          </p:cNvPr>
          <p:cNvSpPr/>
          <p:nvPr/>
        </p:nvSpPr>
        <p:spPr>
          <a:xfrm>
            <a:off x="9407417" y="797797"/>
            <a:ext cx="2784583" cy="1698627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lnSpc>
                <a:spcPct val="105000"/>
              </a:lnSpc>
              <a:spcBef>
                <a:spcPts val="216"/>
              </a:spcBef>
              <a:spcAft>
                <a:spcPts val="720"/>
              </a:spcAft>
            </a:pPr>
            <a:r>
              <a:rPr lang="en-US" sz="2000" b="1" i="1" u="sng" dirty="0">
                <a:solidFill>
                  <a:schemeClr val="bg2">
                    <a:lumMod val="10000"/>
                  </a:schemeClr>
                </a:solidFill>
                <a:effectLst/>
              </a:rPr>
              <a:t>Pooling Layer</a:t>
            </a:r>
          </a:p>
          <a:p>
            <a:pPr algn="ctr" rtl="0">
              <a:lnSpc>
                <a:spcPct val="105000"/>
              </a:lnSpc>
              <a:spcBef>
                <a:spcPts val="216"/>
              </a:spcBef>
              <a:spcAft>
                <a:spcPts val="720"/>
              </a:spcAft>
            </a:pPr>
            <a:r>
              <a:rPr lang="en-US" sz="2000" i="1" dirty="0">
                <a:solidFill>
                  <a:schemeClr val="bg2">
                    <a:lumMod val="10000"/>
                  </a:schemeClr>
                </a:solidFill>
              </a:rPr>
              <a:t>Max Pooling</a:t>
            </a:r>
            <a:endParaRPr lang="el-GR" sz="2000" i="1" dirty="0"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3x3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33B3E35-D803-856A-D05B-EDE95DEAF154}"/>
              </a:ext>
            </a:extLst>
          </p:cNvPr>
          <p:cNvSpPr/>
          <p:nvPr/>
        </p:nvSpPr>
        <p:spPr>
          <a:xfrm>
            <a:off x="7308481" y="2869171"/>
            <a:ext cx="2784583" cy="1698627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lnSpc>
                <a:spcPct val="105000"/>
              </a:lnSpc>
              <a:spcBef>
                <a:spcPts val="216"/>
              </a:spcBef>
              <a:spcAft>
                <a:spcPts val="720"/>
              </a:spcAft>
            </a:pPr>
            <a:endParaRPr lang="el-GR" sz="2000" b="1" i="1" u="sng" dirty="0"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 algn="ctr" rtl="0">
              <a:lnSpc>
                <a:spcPct val="105000"/>
              </a:lnSpc>
              <a:spcBef>
                <a:spcPts val="216"/>
              </a:spcBef>
              <a:spcAft>
                <a:spcPts val="720"/>
              </a:spcAft>
            </a:pPr>
            <a:r>
              <a:rPr lang="en-US" sz="2000" b="1" i="1" u="sng" dirty="0">
                <a:solidFill>
                  <a:schemeClr val="bg2">
                    <a:lumMod val="10000"/>
                  </a:schemeClr>
                </a:solidFill>
                <a:effectLst/>
              </a:rPr>
              <a:t>Convolutiona</a:t>
            </a:r>
            <a:r>
              <a:rPr lang="en-US" sz="2000" b="1" i="1" u="sng" dirty="0">
                <a:solidFill>
                  <a:schemeClr val="bg2">
                    <a:lumMod val="10000"/>
                  </a:schemeClr>
                </a:solidFill>
              </a:rPr>
              <a:t>l layer</a:t>
            </a:r>
            <a:endParaRPr lang="el-GR" sz="2000" b="1" i="1" u="sng" dirty="0"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 algn="ctr" rtl="0">
              <a:lnSpc>
                <a:spcPct val="105000"/>
              </a:lnSpc>
              <a:spcBef>
                <a:spcPts val="216"/>
              </a:spcBef>
              <a:spcAft>
                <a:spcPts val="720"/>
              </a:spcAft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effectLst/>
              </a:rPr>
              <a:t>256</a:t>
            </a:r>
            <a:r>
              <a:rPr lang="el-GR" sz="2000" dirty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effectLst/>
              </a:rPr>
              <a:t>filters</a:t>
            </a:r>
          </a:p>
          <a:p>
            <a:pPr algn="ctr" rtl="0">
              <a:lnSpc>
                <a:spcPct val="105000"/>
              </a:lnSpc>
              <a:spcBef>
                <a:spcPts val="216"/>
              </a:spcBef>
              <a:spcAft>
                <a:spcPts val="720"/>
              </a:spcAft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effectLst/>
              </a:rPr>
              <a:t>3x3</a:t>
            </a:r>
          </a:p>
          <a:p>
            <a:pPr algn="ctr">
              <a:lnSpc>
                <a:spcPct val="105000"/>
              </a:lnSpc>
              <a:spcBef>
                <a:spcPts val="216"/>
              </a:spcBef>
              <a:spcAft>
                <a:spcPts val="720"/>
              </a:spcAft>
            </a:pPr>
            <a:r>
              <a:rPr lang="en-US" sz="2000" dirty="0" err="1">
                <a:solidFill>
                  <a:schemeClr val="bg2">
                    <a:lumMod val="10000"/>
                  </a:schemeClr>
                </a:solidFill>
              </a:rPr>
              <a:t>L</a:t>
            </a:r>
            <a:r>
              <a:rPr lang="en-US" sz="2000" dirty="0" err="1">
                <a:solidFill>
                  <a:schemeClr val="bg2">
                    <a:lumMod val="10000"/>
                  </a:schemeClr>
                </a:solidFill>
                <a:effectLst/>
              </a:rPr>
              <a:t>eakyRelu</a:t>
            </a:r>
            <a:r>
              <a:rPr lang="el-GR" sz="2000" dirty="0">
                <a:solidFill>
                  <a:schemeClr val="bg2">
                    <a:lumMod val="10000"/>
                  </a:schemeClr>
                </a:solidFill>
                <a:effectLst/>
              </a:rPr>
              <a:t> (α = 0.01)</a:t>
            </a:r>
            <a:endParaRPr lang="en-US" sz="2000" dirty="0"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 algn="ctr"/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EAD89EF-FBA9-F7D1-93F5-6C8109939304}"/>
              </a:ext>
            </a:extLst>
          </p:cNvPr>
          <p:cNvSpPr/>
          <p:nvPr/>
        </p:nvSpPr>
        <p:spPr>
          <a:xfrm>
            <a:off x="2740664" y="2857991"/>
            <a:ext cx="2784583" cy="1698627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lnSpc>
                <a:spcPct val="105000"/>
              </a:lnSpc>
              <a:spcBef>
                <a:spcPts val="216"/>
              </a:spcBef>
              <a:spcAft>
                <a:spcPts val="720"/>
              </a:spcAft>
            </a:pPr>
            <a:r>
              <a:rPr lang="en-US" sz="2000" b="1" i="1" u="sng" dirty="0">
                <a:solidFill>
                  <a:schemeClr val="bg2">
                    <a:lumMod val="10000"/>
                  </a:schemeClr>
                </a:solidFill>
                <a:effectLst/>
              </a:rPr>
              <a:t>Pooling Layer</a:t>
            </a:r>
          </a:p>
          <a:p>
            <a:pPr algn="ctr" rtl="0">
              <a:lnSpc>
                <a:spcPct val="105000"/>
              </a:lnSpc>
              <a:spcBef>
                <a:spcPts val="216"/>
              </a:spcBef>
              <a:spcAft>
                <a:spcPts val="720"/>
              </a:spcAft>
            </a:pPr>
            <a:r>
              <a:rPr lang="en-US" sz="2000" i="1" dirty="0">
                <a:solidFill>
                  <a:schemeClr val="bg2">
                    <a:lumMod val="10000"/>
                  </a:schemeClr>
                </a:solidFill>
              </a:rPr>
              <a:t>Max Pooling</a:t>
            </a:r>
            <a:endParaRPr lang="el-GR" sz="2000" i="1" dirty="0"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2x2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F7FDD8B-4A40-4045-7599-13DF3C39D797}"/>
              </a:ext>
            </a:extLst>
          </p:cNvPr>
          <p:cNvSpPr/>
          <p:nvPr/>
        </p:nvSpPr>
        <p:spPr>
          <a:xfrm>
            <a:off x="5056094" y="4650077"/>
            <a:ext cx="2784583" cy="1698627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lnSpc>
                <a:spcPct val="105000"/>
              </a:lnSpc>
              <a:spcBef>
                <a:spcPts val="216"/>
              </a:spcBef>
              <a:spcAft>
                <a:spcPts val="720"/>
              </a:spcAft>
            </a:pPr>
            <a:endParaRPr lang="el-GR" sz="2000" b="1" i="1" u="sng" dirty="0"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 algn="ctr" rtl="0">
              <a:lnSpc>
                <a:spcPct val="105000"/>
              </a:lnSpc>
              <a:spcBef>
                <a:spcPts val="216"/>
              </a:spcBef>
              <a:spcAft>
                <a:spcPts val="720"/>
              </a:spcAft>
            </a:pPr>
            <a:r>
              <a:rPr lang="en-US" sz="2000" b="1" i="1" u="sng" dirty="0">
                <a:solidFill>
                  <a:schemeClr val="bg2">
                    <a:lumMod val="10000"/>
                  </a:schemeClr>
                </a:solidFill>
                <a:effectLst/>
              </a:rPr>
              <a:t>Output</a:t>
            </a:r>
            <a:r>
              <a:rPr lang="en-US" sz="2000" b="1" i="1" u="sng" dirty="0">
                <a:solidFill>
                  <a:schemeClr val="bg2">
                    <a:lumMod val="10000"/>
                  </a:schemeClr>
                </a:solidFill>
              </a:rPr>
              <a:t> layer</a:t>
            </a:r>
            <a:endParaRPr lang="el-GR" sz="2000" b="1" i="1" u="sng" dirty="0"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 algn="ctr" rtl="0">
              <a:lnSpc>
                <a:spcPct val="105000"/>
              </a:lnSpc>
              <a:spcBef>
                <a:spcPts val="216"/>
              </a:spcBef>
              <a:spcAft>
                <a:spcPts val="720"/>
              </a:spcAft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effectLst/>
              </a:rPr>
              <a:t>10 </a:t>
            </a:r>
            <a:r>
              <a:rPr lang="en-US" sz="2000" dirty="0" err="1">
                <a:solidFill>
                  <a:schemeClr val="bg2">
                    <a:lumMod val="10000"/>
                  </a:schemeClr>
                </a:solidFill>
                <a:effectLst/>
              </a:rPr>
              <a:t>Perceptrons</a:t>
            </a:r>
            <a:endParaRPr lang="en-US" sz="2000" dirty="0"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 algn="ctr">
              <a:lnSpc>
                <a:spcPct val="105000"/>
              </a:lnSpc>
              <a:spcBef>
                <a:spcPts val="216"/>
              </a:spcBef>
              <a:spcAft>
                <a:spcPts val="720"/>
              </a:spcAft>
            </a:pPr>
            <a:r>
              <a:rPr lang="en-US" sz="2000" dirty="0" err="1">
                <a:solidFill>
                  <a:schemeClr val="bg2">
                    <a:lumMod val="10000"/>
                  </a:schemeClr>
                </a:solidFill>
                <a:effectLst/>
              </a:rPr>
              <a:t>Softmax</a:t>
            </a:r>
            <a:endParaRPr lang="en-US" sz="2000" dirty="0"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 algn="ctr"/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28FE28E-0D75-5E17-AF4D-2D9B12E6608E}"/>
              </a:ext>
            </a:extLst>
          </p:cNvPr>
          <p:cNvCxnSpPr>
            <a:cxnSpLocks/>
          </p:cNvCxnSpPr>
          <p:nvPr/>
        </p:nvCxnSpPr>
        <p:spPr>
          <a:xfrm>
            <a:off x="4224759" y="1839558"/>
            <a:ext cx="831335" cy="0"/>
          </a:xfrm>
          <a:prstGeom prst="straightConnector1">
            <a:avLst/>
          </a:prstGeom>
          <a:ln w="85725">
            <a:solidFill>
              <a:srgbClr val="FFFF00"/>
            </a:solidFill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7E287BA-92AF-61C7-2591-3514E28895EE}"/>
              </a:ext>
            </a:extLst>
          </p:cNvPr>
          <p:cNvCxnSpPr>
            <a:cxnSpLocks/>
          </p:cNvCxnSpPr>
          <p:nvPr/>
        </p:nvCxnSpPr>
        <p:spPr>
          <a:xfrm>
            <a:off x="8170220" y="1874226"/>
            <a:ext cx="1061103" cy="0"/>
          </a:xfrm>
          <a:prstGeom prst="straightConnector1">
            <a:avLst/>
          </a:prstGeom>
          <a:ln w="85725">
            <a:solidFill>
              <a:srgbClr val="FFFF00"/>
            </a:solidFill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1C183C-8428-1F43-8822-D6FB2F749B6A}"/>
              </a:ext>
            </a:extLst>
          </p:cNvPr>
          <p:cNvCxnSpPr>
            <a:cxnSpLocks/>
          </p:cNvCxnSpPr>
          <p:nvPr/>
        </p:nvCxnSpPr>
        <p:spPr>
          <a:xfrm flipH="1">
            <a:off x="10237858" y="2696901"/>
            <a:ext cx="769666" cy="1067678"/>
          </a:xfrm>
          <a:prstGeom prst="straightConnector1">
            <a:avLst/>
          </a:prstGeom>
          <a:ln w="85725">
            <a:solidFill>
              <a:srgbClr val="FFFF00"/>
            </a:solidFill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2212750-B956-5740-5C50-036A628A2104}"/>
              </a:ext>
            </a:extLst>
          </p:cNvPr>
          <p:cNvCxnSpPr>
            <a:cxnSpLocks/>
          </p:cNvCxnSpPr>
          <p:nvPr/>
        </p:nvCxnSpPr>
        <p:spPr>
          <a:xfrm flipH="1">
            <a:off x="5820704" y="3866592"/>
            <a:ext cx="1072783" cy="0"/>
          </a:xfrm>
          <a:prstGeom prst="straightConnector1">
            <a:avLst/>
          </a:prstGeom>
          <a:ln w="85725">
            <a:solidFill>
              <a:srgbClr val="FFFF00"/>
            </a:solidFill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AEF9565-91B9-8D18-5917-5A81AA91ACB4}"/>
              </a:ext>
            </a:extLst>
          </p:cNvPr>
          <p:cNvCxnSpPr>
            <a:cxnSpLocks/>
          </p:cNvCxnSpPr>
          <p:nvPr/>
        </p:nvCxnSpPr>
        <p:spPr>
          <a:xfrm>
            <a:off x="4132956" y="4754718"/>
            <a:ext cx="783289" cy="744673"/>
          </a:xfrm>
          <a:prstGeom prst="straightConnector1">
            <a:avLst/>
          </a:prstGeom>
          <a:ln w="85725">
            <a:solidFill>
              <a:srgbClr val="FFFF00"/>
            </a:solidFill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DC7AAA3-9E70-941F-D572-E0BA309F0E5A}"/>
              </a:ext>
            </a:extLst>
          </p:cNvPr>
          <p:cNvCxnSpPr>
            <a:cxnSpLocks/>
          </p:cNvCxnSpPr>
          <p:nvPr/>
        </p:nvCxnSpPr>
        <p:spPr>
          <a:xfrm>
            <a:off x="244748" y="1874226"/>
            <a:ext cx="998646" cy="0"/>
          </a:xfrm>
          <a:prstGeom prst="straightConnector1">
            <a:avLst/>
          </a:prstGeom>
          <a:ln w="85725">
            <a:solidFill>
              <a:srgbClr val="00B050"/>
            </a:solidFill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741A0F6-5358-5E95-BF36-72AEAAF01563}"/>
              </a:ext>
            </a:extLst>
          </p:cNvPr>
          <p:cNvCxnSpPr>
            <a:cxnSpLocks/>
          </p:cNvCxnSpPr>
          <p:nvPr/>
        </p:nvCxnSpPr>
        <p:spPr>
          <a:xfrm>
            <a:off x="292631" y="1874226"/>
            <a:ext cx="0" cy="1342310"/>
          </a:xfrm>
          <a:prstGeom prst="line">
            <a:avLst/>
          </a:prstGeom>
          <a:ln w="857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F7F491A-DEBA-3382-EF27-E3D42C87A2C8}"/>
              </a:ext>
            </a:extLst>
          </p:cNvPr>
          <p:cNvSpPr txBox="1"/>
          <p:nvPr/>
        </p:nvSpPr>
        <p:spPr>
          <a:xfrm>
            <a:off x="34290" y="3102236"/>
            <a:ext cx="624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X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4A77A71-B3C5-94E0-1A4E-CFAF6BDD15E9}"/>
              </a:ext>
            </a:extLst>
          </p:cNvPr>
          <p:cNvSpPr txBox="1"/>
          <p:nvPr/>
        </p:nvSpPr>
        <p:spPr>
          <a:xfrm>
            <a:off x="7973797" y="1324949"/>
            <a:ext cx="164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Dropout 20%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F9656AD-4E37-6018-C7F2-A8C5689D6197}"/>
              </a:ext>
            </a:extLst>
          </p:cNvPr>
          <p:cNvSpPr txBox="1"/>
          <p:nvPr/>
        </p:nvSpPr>
        <p:spPr>
          <a:xfrm>
            <a:off x="5761238" y="3209866"/>
            <a:ext cx="164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Dropout 20%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2D05A18-BF71-F4A7-D7AB-73555FD08F71}"/>
              </a:ext>
            </a:extLst>
          </p:cNvPr>
          <p:cNvSpPr txBox="1"/>
          <p:nvPr/>
        </p:nvSpPr>
        <p:spPr>
          <a:xfrm>
            <a:off x="75777" y="3831479"/>
            <a:ext cx="444216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400" u="sng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u="sng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u="sng" dirty="0">
                <a:solidFill>
                  <a:schemeClr val="bg1"/>
                </a:solidFill>
              </a:rPr>
              <a:t>Execution time</a:t>
            </a:r>
            <a:r>
              <a:rPr lang="en-US" sz="1400" dirty="0">
                <a:solidFill>
                  <a:schemeClr val="bg1"/>
                </a:solidFill>
              </a:rPr>
              <a:t>: </a:t>
            </a:r>
            <a:r>
              <a:rPr lang="en-US" sz="1400" b="1" dirty="0">
                <a:solidFill>
                  <a:schemeClr val="bg1"/>
                </a:solidFill>
              </a:rPr>
              <a:t>~40 minutes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u="sng" dirty="0">
                <a:solidFill>
                  <a:schemeClr val="bg1"/>
                </a:solidFill>
              </a:rPr>
              <a:t>Training accuracy</a:t>
            </a:r>
            <a:r>
              <a:rPr lang="en-US" sz="1400" dirty="0">
                <a:solidFill>
                  <a:schemeClr val="bg1"/>
                </a:solidFill>
              </a:rPr>
              <a:t>: </a:t>
            </a:r>
            <a:r>
              <a:rPr lang="en-US" sz="1400" b="1" dirty="0">
                <a:solidFill>
                  <a:schemeClr val="bg1"/>
                </a:solidFill>
              </a:rPr>
              <a:t>84.24%</a:t>
            </a:r>
            <a:endParaRPr lang="el-GR" sz="14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u="sng" dirty="0">
                <a:solidFill>
                  <a:schemeClr val="bg1"/>
                </a:solidFill>
              </a:rPr>
              <a:t>Test accuracy</a:t>
            </a:r>
            <a:r>
              <a:rPr lang="en-US" sz="1400" dirty="0">
                <a:solidFill>
                  <a:schemeClr val="bg1"/>
                </a:solidFill>
              </a:rPr>
              <a:t>: </a:t>
            </a:r>
            <a:r>
              <a:rPr lang="en-US" sz="1400" b="1" dirty="0">
                <a:solidFill>
                  <a:schemeClr val="bg1"/>
                </a:solidFill>
              </a:rPr>
              <a:t>81.12%</a:t>
            </a:r>
          </a:p>
          <a:p>
            <a:endParaRPr lang="el-GR" sz="14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u="sng" dirty="0">
                <a:solidFill>
                  <a:schemeClr val="bg1"/>
                </a:solidFill>
              </a:rPr>
              <a:t>Optimizer</a:t>
            </a:r>
            <a:r>
              <a:rPr lang="en-US" sz="1400" dirty="0">
                <a:solidFill>
                  <a:schemeClr val="bg1"/>
                </a:solidFill>
              </a:rPr>
              <a:t>: </a:t>
            </a:r>
            <a:r>
              <a:rPr lang="en-US" sz="1400" b="1" dirty="0">
                <a:solidFill>
                  <a:schemeClr val="bg1"/>
                </a:solidFill>
              </a:rPr>
              <a:t>Adam optimizer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380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4B53B-100F-7BDE-BF85-188E9B450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A589D8-6424-0DFF-E168-3DA5D6226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48" y="357447"/>
            <a:ext cx="12040485" cy="579245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Convolutional neural network		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C1C8D4-890C-624D-0DFE-051261F4EC9B}"/>
              </a:ext>
            </a:extLst>
          </p:cNvPr>
          <p:cNvSpPr txBox="1"/>
          <p:nvPr/>
        </p:nvSpPr>
        <p:spPr>
          <a:xfrm>
            <a:off x="244748" y="1053297"/>
            <a:ext cx="48266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</a:rPr>
              <a:t>Performance maximization techniques: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/>
              </a:rPr>
              <a:t>Dynamic learning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/>
              </a:rPr>
              <a:t>Data 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/>
              </a:rPr>
              <a:t>Leaky </a:t>
            </a:r>
            <a:r>
              <a:rPr lang="en-US" dirty="0" err="1">
                <a:solidFill>
                  <a:schemeClr val="bg1"/>
                </a:solidFill>
                <a:effectLst/>
              </a:rPr>
              <a:t>Relu</a:t>
            </a:r>
            <a:endParaRPr lang="en-US" dirty="0">
              <a:solidFill>
                <a:schemeClr val="bg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/>
              </a:rPr>
              <a:t>Dropout layers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4D2C92-F476-A7CA-1A6E-5583F986DDCC}"/>
              </a:ext>
            </a:extLst>
          </p:cNvPr>
          <p:cNvSpPr txBox="1"/>
          <p:nvPr/>
        </p:nvSpPr>
        <p:spPr>
          <a:xfrm>
            <a:off x="5787733" y="1053297"/>
            <a:ext cx="61595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</a:rPr>
              <a:t>Usage of different parameters:</a:t>
            </a:r>
            <a:br>
              <a:rPr lang="en-US" dirty="0">
                <a:solidFill>
                  <a:schemeClr val="bg1"/>
                </a:solidFill>
              </a:rPr>
            </a:br>
            <a:endParaRPr lang="el-G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Decreasing the number of featured maps </a:t>
            </a:r>
            <a:r>
              <a:rPr lang="el-GR" dirty="0">
                <a:solidFill>
                  <a:schemeClr val="bg1"/>
                </a:solidFill>
              </a:rPr>
              <a:t>(</a:t>
            </a:r>
            <a:r>
              <a:rPr lang="en-US" dirty="0">
                <a:solidFill>
                  <a:schemeClr val="bg1"/>
                </a:solidFill>
              </a:rPr>
              <a:t>filters</a:t>
            </a:r>
            <a:r>
              <a:rPr lang="el-GR" dirty="0">
                <a:solidFill>
                  <a:schemeClr val="bg1"/>
                </a:solidFill>
              </a:rPr>
              <a:t>) </a:t>
            </a:r>
            <a:r>
              <a:rPr lang="en-US" dirty="0">
                <a:solidFill>
                  <a:schemeClr val="bg1"/>
                </a:solidFill>
              </a:rPr>
              <a:t>of the 2</a:t>
            </a:r>
            <a:r>
              <a:rPr lang="en-US" baseline="30000" dirty="0">
                <a:solidFill>
                  <a:schemeClr val="bg1"/>
                </a:solidFill>
              </a:rPr>
              <a:t>nd</a:t>
            </a:r>
            <a:r>
              <a:rPr lang="el-GR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and</a:t>
            </a:r>
            <a:r>
              <a:rPr lang="el-GR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l-GR" dirty="0">
                <a:solidFill>
                  <a:schemeClr val="bg1"/>
                </a:solidFill>
              </a:rPr>
              <a:t>4</a:t>
            </a:r>
            <a:r>
              <a:rPr lang="en-US" baseline="30000" dirty="0" err="1">
                <a:solidFill>
                  <a:schemeClr val="bg1"/>
                </a:solidFill>
              </a:rPr>
              <a:t>th</a:t>
            </a:r>
            <a:r>
              <a:rPr lang="el-GR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convolution layer from </a:t>
            </a:r>
            <a:r>
              <a:rPr lang="el-GR" dirty="0">
                <a:solidFill>
                  <a:schemeClr val="bg1"/>
                </a:solidFill>
              </a:rPr>
              <a:t>128/256 </a:t>
            </a:r>
            <a:r>
              <a:rPr lang="en-US" dirty="0">
                <a:solidFill>
                  <a:schemeClr val="bg1"/>
                </a:solidFill>
              </a:rPr>
              <a:t>to </a:t>
            </a:r>
            <a:r>
              <a:rPr lang="el-GR" dirty="0">
                <a:solidFill>
                  <a:schemeClr val="bg1"/>
                </a:solidFill>
              </a:rPr>
              <a:t>64/128 </a:t>
            </a:r>
            <a:r>
              <a:rPr lang="en-US" dirty="0">
                <a:solidFill>
                  <a:schemeClr val="bg1"/>
                </a:solidFill>
              </a:rPr>
              <a:t>respectively resulting to similar                                     </a:t>
            </a:r>
          </a:p>
          <a:p>
            <a:r>
              <a:rPr lang="en-US" dirty="0">
                <a:solidFill>
                  <a:schemeClr val="bg1"/>
                </a:solidFill>
              </a:rPr>
              <a:t>     execution time in comparison with the final model</a:t>
            </a:r>
            <a:endParaRPr lang="el-GR" dirty="0">
              <a:solidFill>
                <a:schemeClr val="bg1"/>
              </a:solidFill>
            </a:endParaRPr>
          </a:p>
          <a:p>
            <a:r>
              <a:rPr lang="el-GR" dirty="0">
                <a:solidFill>
                  <a:schemeClr val="bg1"/>
                </a:solidFill>
              </a:rPr>
              <a:t>    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l-GR" dirty="0">
                <a:solidFill>
                  <a:schemeClr val="bg1"/>
                </a:solidFill>
              </a:rPr>
              <a:t>     </a:t>
            </a:r>
            <a:r>
              <a:rPr lang="en-US" u="sng" dirty="0">
                <a:solidFill>
                  <a:schemeClr val="bg1"/>
                </a:solidFill>
              </a:rPr>
              <a:t>Result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l-GR" dirty="0">
                <a:solidFill>
                  <a:schemeClr val="bg1"/>
                </a:solidFill>
              </a:rPr>
              <a:t>70.8% </a:t>
            </a:r>
            <a:r>
              <a:rPr lang="en-US" dirty="0">
                <a:solidFill>
                  <a:schemeClr val="bg1"/>
                </a:solidFill>
              </a:rPr>
              <a:t>of test accuracy on approximately 22 minutes </a:t>
            </a:r>
          </a:p>
          <a:p>
            <a:r>
              <a:rPr lang="en-US" dirty="0">
                <a:solidFill>
                  <a:schemeClr val="bg1"/>
                </a:solidFill>
              </a:rPr>
              <a:t>     of execution time</a:t>
            </a:r>
            <a:endParaRPr lang="el-G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Change the </a:t>
            </a:r>
            <a:r>
              <a:rPr lang="en-US" dirty="0" err="1">
                <a:solidFill>
                  <a:schemeClr val="bg1"/>
                </a:solidFill>
              </a:rPr>
              <a:t>dimensiosns</a:t>
            </a:r>
            <a:r>
              <a:rPr lang="en-US" dirty="0">
                <a:solidFill>
                  <a:schemeClr val="bg1"/>
                </a:solidFill>
              </a:rPr>
              <a:t> of the filters from 3x3,4x4 ,3x3 to 4x4, 3x3, 3x3 respectively</a:t>
            </a:r>
            <a:endParaRPr lang="el-GR" dirty="0">
              <a:solidFill>
                <a:schemeClr val="bg1"/>
              </a:solidFill>
            </a:endParaRPr>
          </a:p>
          <a:p>
            <a:r>
              <a:rPr lang="el-GR" dirty="0">
                <a:solidFill>
                  <a:schemeClr val="bg1"/>
                </a:solidFill>
              </a:rPr>
              <a:t>     </a:t>
            </a:r>
            <a:r>
              <a:rPr lang="en-US" u="sng" dirty="0">
                <a:solidFill>
                  <a:schemeClr val="bg1"/>
                </a:solidFill>
              </a:rPr>
              <a:t>Result:</a:t>
            </a:r>
            <a:r>
              <a:rPr lang="en-US" dirty="0">
                <a:solidFill>
                  <a:schemeClr val="bg1"/>
                </a:solidFill>
              </a:rPr>
              <a:t> 76.2% of test accuracy on approximately 22 minutes   </a:t>
            </a:r>
          </a:p>
          <a:p>
            <a:r>
              <a:rPr lang="en-US" dirty="0">
                <a:solidFill>
                  <a:schemeClr val="bg1"/>
                </a:solidFill>
              </a:rPr>
              <a:t>     of execution time</a:t>
            </a:r>
            <a:endParaRPr lang="el-GR" dirty="0">
              <a:solidFill>
                <a:schemeClr val="bg1"/>
              </a:solidFill>
            </a:endParaRPr>
          </a:p>
          <a:p>
            <a:br>
              <a:rPr lang="en-US" dirty="0">
                <a:solidFill>
                  <a:schemeClr val="bg1"/>
                </a:solidFill>
              </a:rPr>
            </a:br>
            <a:endParaRPr lang="el-GR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251571-8C57-6476-D793-58CD6A01673D}"/>
              </a:ext>
            </a:extLst>
          </p:cNvPr>
          <p:cNvSpPr txBox="1"/>
          <p:nvPr/>
        </p:nvSpPr>
        <p:spPr>
          <a:xfrm>
            <a:off x="2199581" y="3429000"/>
            <a:ext cx="39816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</a:rPr>
              <a:t>VS KNN</a:t>
            </a:r>
            <a:r>
              <a:rPr lang="el-GR" u="sng" dirty="0">
                <a:solidFill>
                  <a:schemeClr val="bg1"/>
                </a:solidFill>
              </a:rPr>
              <a:t> και </a:t>
            </a:r>
            <a:r>
              <a:rPr lang="en-US" u="sng" dirty="0">
                <a:solidFill>
                  <a:schemeClr val="bg1"/>
                </a:solidFill>
              </a:rPr>
              <a:t>NCC:</a:t>
            </a:r>
          </a:p>
          <a:p>
            <a:endParaRPr lang="en-US" u="sng" dirty="0">
              <a:solidFill>
                <a:schemeClr val="bg1"/>
              </a:solidFill>
            </a:endParaRPr>
          </a:p>
          <a:p>
            <a:endParaRPr lang="en-US" u="sng" dirty="0">
              <a:solidFill>
                <a:schemeClr val="bg1"/>
              </a:solidFill>
            </a:endParaRPr>
          </a:p>
          <a:p>
            <a:endParaRPr lang="en-US" u="sng" dirty="0">
              <a:solidFill>
                <a:schemeClr val="bg1"/>
              </a:solidFill>
            </a:endParaRPr>
          </a:p>
          <a:p>
            <a:endParaRPr lang="en-US" u="sng" dirty="0">
              <a:solidFill>
                <a:schemeClr val="bg1"/>
              </a:solidFill>
            </a:endParaRPr>
          </a:p>
          <a:p>
            <a:endParaRPr lang="en-US" u="sng" dirty="0">
              <a:solidFill>
                <a:schemeClr val="bg1"/>
              </a:solidFill>
            </a:endParaRPr>
          </a:p>
          <a:p>
            <a:endParaRPr lang="en-US" u="sng" dirty="0">
              <a:solidFill>
                <a:schemeClr val="bg1"/>
              </a:solidFill>
            </a:endParaRPr>
          </a:p>
          <a:p>
            <a:endParaRPr lang="en-US" u="sng" dirty="0">
              <a:solidFill>
                <a:schemeClr val="bg1"/>
              </a:solidFill>
            </a:endParaRPr>
          </a:p>
          <a:p>
            <a:endParaRPr lang="en-US" u="sng" dirty="0">
              <a:solidFill>
                <a:schemeClr val="bg1"/>
              </a:solidFill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08188259-8F54-B35A-80DC-D166A6B76A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096387"/>
              </p:ext>
            </p:extLst>
          </p:nvPr>
        </p:nvGraphicFramePr>
        <p:xfrm>
          <a:off x="244748" y="3946999"/>
          <a:ext cx="5542985" cy="1655148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1108597">
                  <a:extLst>
                    <a:ext uri="{9D8B030D-6E8A-4147-A177-3AD203B41FA5}">
                      <a16:colId xmlns:a16="http://schemas.microsoft.com/office/drawing/2014/main" val="814070182"/>
                    </a:ext>
                  </a:extLst>
                </a:gridCol>
                <a:gridCol w="1108597">
                  <a:extLst>
                    <a:ext uri="{9D8B030D-6E8A-4147-A177-3AD203B41FA5}">
                      <a16:colId xmlns:a16="http://schemas.microsoft.com/office/drawing/2014/main" val="194474791"/>
                    </a:ext>
                  </a:extLst>
                </a:gridCol>
                <a:gridCol w="1108597">
                  <a:extLst>
                    <a:ext uri="{9D8B030D-6E8A-4147-A177-3AD203B41FA5}">
                      <a16:colId xmlns:a16="http://schemas.microsoft.com/office/drawing/2014/main" val="1172540059"/>
                    </a:ext>
                  </a:extLst>
                </a:gridCol>
                <a:gridCol w="1108597">
                  <a:extLst>
                    <a:ext uri="{9D8B030D-6E8A-4147-A177-3AD203B41FA5}">
                      <a16:colId xmlns:a16="http://schemas.microsoft.com/office/drawing/2014/main" val="2092191998"/>
                    </a:ext>
                  </a:extLst>
                </a:gridCol>
                <a:gridCol w="1108597">
                  <a:extLst>
                    <a:ext uri="{9D8B030D-6E8A-4147-A177-3AD203B41FA5}">
                      <a16:colId xmlns:a16="http://schemas.microsoft.com/office/drawing/2014/main" val="3652558622"/>
                    </a:ext>
                  </a:extLst>
                </a:gridCol>
              </a:tblGrid>
              <a:tr h="54371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A/A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1-NN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3-NN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CNN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89926"/>
                  </a:ext>
                </a:extLst>
              </a:tr>
              <a:tr h="64844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Testing acc.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35.39%</a:t>
                      </a:r>
                    </a:p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33.03%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27.74%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84.24%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164795"/>
                  </a:ext>
                </a:extLst>
              </a:tr>
              <a:tr h="462988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Ex.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&lt;1</a:t>
                      </a:r>
                      <a:r>
                        <a:rPr lang="el-GR" dirty="0">
                          <a:solidFill>
                            <a:schemeClr val="tx1"/>
                          </a:solidFill>
                        </a:rPr>
                        <a:t> δ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&lt;1</a:t>
                      </a:r>
                      <a:r>
                        <a:rPr lang="el-GR" dirty="0">
                          <a:solidFill>
                            <a:schemeClr val="tx1"/>
                          </a:solidFill>
                        </a:rPr>
                        <a:t> δ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&lt;1</a:t>
                      </a:r>
                      <a:r>
                        <a:rPr lang="el-GR" dirty="0">
                          <a:solidFill>
                            <a:schemeClr val="tx1"/>
                          </a:solidFill>
                        </a:rPr>
                        <a:t> δ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~40 mins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030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5681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E1A69-181D-12D9-1CBB-BD36F4BB2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C8788A-1E52-6E1E-FFFD-B32177C7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839" y="276312"/>
            <a:ext cx="12040485" cy="579245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Support vector machine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27F7A9-F166-9511-DF5B-5BFDC1E87568}"/>
              </a:ext>
            </a:extLst>
          </p:cNvPr>
          <p:cNvSpPr txBox="1"/>
          <p:nvPr/>
        </p:nvSpPr>
        <p:spPr>
          <a:xfrm>
            <a:off x="5559298" y="855557"/>
            <a:ext cx="515073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u="sng" dirty="0">
                <a:solidFill>
                  <a:schemeClr val="bg1"/>
                </a:solidFill>
              </a:rPr>
              <a:t>Accuracy of each kernel:</a:t>
            </a:r>
            <a:endParaRPr lang="en-US" sz="1600" b="1" u="sng" dirty="0">
              <a:solidFill>
                <a:schemeClr val="bg1"/>
              </a:solidFill>
            </a:endParaRPr>
          </a:p>
          <a:p>
            <a:endParaRPr lang="en-US" sz="1600" b="1" u="sng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b="1" i="1" dirty="0">
                <a:solidFill>
                  <a:schemeClr val="bg1"/>
                </a:solidFill>
              </a:rPr>
              <a:t>Linear</a:t>
            </a:r>
            <a:r>
              <a:rPr lang="en-US" sz="1600" i="1" dirty="0">
                <a:solidFill>
                  <a:schemeClr val="bg1"/>
                </a:solidFill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Training accuracy: 61.3%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Test accuracy: 61.15%</a:t>
            </a:r>
            <a:endParaRPr lang="el-GR" sz="16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Execution time: 5.45</a:t>
            </a:r>
            <a:r>
              <a:rPr lang="el-GR" sz="1600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minutes</a:t>
            </a:r>
            <a:endParaRPr lang="el-GR" sz="16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l-GR" sz="1600" i="1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l-GR" sz="1600" i="1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b="1" i="1" dirty="0">
                <a:solidFill>
                  <a:schemeClr val="bg1"/>
                </a:solidFill>
              </a:rPr>
              <a:t>Polynomial</a:t>
            </a:r>
            <a:r>
              <a:rPr lang="en-US" sz="1600" i="1" dirty="0">
                <a:solidFill>
                  <a:schemeClr val="bg1"/>
                </a:solidFill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Training accuracy: </a:t>
            </a:r>
            <a:r>
              <a:rPr lang="el-GR" sz="1600" dirty="0">
                <a:solidFill>
                  <a:schemeClr val="bg1"/>
                </a:solidFill>
              </a:rPr>
              <a:t>85.67%</a:t>
            </a:r>
            <a:endParaRPr lang="en-US" sz="16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Test accuracy: 61.25%</a:t>
            </a:r>
            <a:endParaRPr lang="el-GR" sz="16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Execution time: 15 seconds</a:t>
            </a:r>
            <a:endParaRPr lang="el-GR" sz="16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C= 10-1, γ= 10-3 </a:t>
            </a:r>
            <a:r>
              <a:rPr lang="el-GR" sz="1600" dirty="0">
                <a:solidFill>
                  <a:schemeClr val="bg1"/>
                </a:solidFill>
              </a:rPr>
              <a:t>και</a:t>
            </a:r>
            <a:r>
              <a:rPr lang="en-US" sz="1600" dirty="0">
                <a:solidFill>
                  <a:schemeClr val="bg1"/>
                </a:solidFill>
              </a:rPr>
              <a:t> d=2</a:t>
            </a:r>
            <a:endParaRPr lang="el-GR" sz="16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l-GR" sz="1600" i="1" dirty="0">
              <a:solidFill>
                <a:schemeClr val="bg1"/>
              </a:solidFill>
            </a:endParaRPr>
          </a:p>
          <a:p>
            <a:endParaRPr lang="el-GR" sz="1600" i="1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b="1" i="1" dirty="0">
                <a:solidFill>
                  <a:schemeClr val="bg1"/>
                </a:solidFill>
              </a:rPr>
              <a:t>RBF</a:t>
            </a:r>
            <a:r>
              <a:rPr lang="en-US" sz="1600" i="1" dirty="0">
                <a:solidFill>
                  <a:schemeClr val="bg1"/>
                </a:solidFill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Training accuracy:</a:t>
            </a:r>
            <a:r>
              <a:rPr lang="el-GR" sz="1600" dirty="0">
                <a:solidFill>
                  <a:schemeClr val="bg1"/>
                </a:solidFill>
              </a:rPr>
              <a:t> 61.59%</a:t>
            </a:r>
            <a:endParaRPr lang="en-US" sz="16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Test accuracy:</a:t>
            </a:r>
            <a:r>
              <a:rPr lang="el-GR" sz="1600" dirty="0">
                <a:solidFill>
                  <a:schemeClr val="bg1"/>
                </a:solidFill>
              </a:rPr>
              <a:t> 61.95%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Execution time:</a:t>
            </a:r>
            <a:r>
              <a:rPr lang="el-GR" sz="1600" dirty="0">
                <a:solidFill>
                  <a:schemeClr val="bg1"/>
                </a:solidFill>
              </a:rPr>
              <a:t> 21.8 </a:t>
            </a:r>
            <a:r>
              <a:rPr lang="en-US" sz="1600" dirty="0">
                <a:solidFill>
                  <a:schemeClr val="bg1"/>
                </a:solidFill>
              </a:rPr>
              <a:t>seconds</a:t>
            </a:r>
            <a:endParaRPr lang="el-GR" sz="16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C=0.1 and gamma=10</a:t>
            </a:r>
            <a:r>
              <a:rPr lang="el-GR" sz="1600" dirty="0">
                <a:solidFill>
                  <a:schemeClr val="bg1"/>
                </a:solidFill>
              </a:rPr>
              <a:t>^-4</a:t>
            </a:r>
          </a:p>
          <a:p>
            <a:pPr marL="342900" indent="-342900">
              <a:buFont typeface="+mj-lt"/>
              <a:buAutoNum type="arabicPeriod"/>
            </a:pPr>
            <a:endParaRPr lang="en-US" sz="1600" i="1" dirty="0">
              <a:solidFill>
                <a:schemeClr val="bg1"/>
              </a:solidFill>
            </a:endParaRPr>
          </a:p>
          <a:p>
            <a:endParaRPr lang="en-US" sz="1600" b="1" u="sng" dirty="0">
              <a:solidFill>
                <a:schemeClr val="bg1"/>
              </a:solidFill>
            </a:endParaRPr>
          </a:p>
          <a:p>
            <a:endParaRPr lang="en-US" sz="1600" b="1" u="sng" dirty="0">
              <a:solidFill>
                <a:schemeClr val="bg1"/>
              </a:solidFill>
            </a:endParaRPr>
          </a:p>
          <a:p>
            <a:r>
              <a:rPr lang="en-US" sz="1600" b="1" u="sng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C9C334-0E8D-7883-BE5D-1443217F0C39}"/>
              </a:ext>
            </a:extLst>
          </p:cNvPr>
          <p:cNvSpPr txBox="1"/>
          <p:nvPr/>
        </p:nvSpPr>
        <p:spPr>
          <a:xfrm>
            <a:off x="432349" y="2274838"/>
            <a:ext cx="41437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bg1"/>
                </a:solidFill>
              </a:rPr>
              <a:t>Binary classification</a:t>
            </a:r>
            <a:r>
              <a:rPr lang="el-GR" b="1" i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of</a:t>
            </a:r>
            <a:r>
              <a:rPr lang="el-GR" dirty="0">
                <a:solidFill>
                  <a:schemeClr val="bg1"/>
                </a:solidFill>
              </a:rPr>
              <a:t> 4</a:t>
            </a:r>
            <a:r>
              <a:rPr lang="en-US" baseline="30000" dirty="0" err="1">
                <a:solidFill>
                  <a:schemeClr val="bg1"/>
                </a:solidFill>
              </a:rPr>
              <a:t>th</a:t>
            </a:r>
            <a:r>
              <a:rPr lang="el-GR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and </a:t>
            </a:r>
            <a:r>
              <a:rPr lang="el-GR" dirty="0">
                <a:solidFill>
                  <a:schemeClr val="bg1"/>
                </a:solidFill>
              </a:rPr>
              <a:t>6</a:t>
            </a:r>
            <a:r>
              <a:rPr lang="en-US" baseline="30000" dirty="0" err="1">
                <a:solidFill>
                  <a:schemeClr val="bg1"/>
                </a:solidFill>
              </a:rPr>
              <a:t>th</a:t>
            </a:r>
            <a:r>
              <a:rPr lang="el-GR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class corresponding to Cats and Dogs</a:t>
            </a:r>
            <a:endParaRPr lang="el-G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Usage of</a:t>
            </a:r>
            <a:r>
              <a:rPr lang="el-GR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PCA</a:t>
            </a:r>
            <a:r>
              <a:rPr lang="el-GR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and Standardization for data preparation</a:t>
            </a:r>
          </a:p>
        </p:txBody>
      </p:sp>
    </p:spTree>
    <p:extLst>
      <p:ext uri="{BB962C8B-B14F-4D97-AF65-F5344CB8AC3E}">
        <p14:creationId xmlns:p14="http://schemas.microsoft.com/office/powerpoint/2010/main" val="3441207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8B3AC-C64E-D047-CD64-9F1E88DDA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B1915C8-AA49-FA68-6A31-510B2FC15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839" y="276312"/>
            <a:ext cx="12040485" cy="1031627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Support vector machine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DB2285-29B4-6F7E-0BBF-FABC134DBADE}"/>
              </a:ext>
            </a:extLst>
          </p:cNvPr>
          <p:cNvSpPr txBox="1"/>
          <p:nvPr/>
        </p:nvSpPr>
        <p:spPr>
          <a:xfrm>
            <a:off x="389681" y="1307939"/>
            <a:ext cx="57063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>
                <a:solidFill>
                  <a:schemeClr val="bg1"/>
                </a:solidFill>
              </a:rPr>
              <a:t>Features and improvements of the model produced by </a:t>
            </a:r>
            <a:r>
              <a:rPr lang="en-US" b="1" i="1" u="sng" dirty="0" err="1">
                <a:solidFill>
                  <a:schemeClr val="bg1"/>
                </a:solidFill>
              </a:rPr>
              <a:t>ChatGTP</a:t>
            </a:r>
            <a:r>
              <a:rPr lang="en-US" b="1" i="1" u="sng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Optimizer: Adam instead of</a:t>
            </a:r>
            <a:r>
              <a:rPr lang="el-GR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SGD</a:t>
            </a:r>
            <a:endParaRPr lang="el-G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Neurons on hidden layer: </a:t>
            </a:r>
            <a:r>
              <a:rPr lang="el-GR" dirty="0">
                <a:solidFill>
                  <a:schemeClr val="bg1"/>
                </a:solidFill>
              </a:rPr>
              <a:t>256 </a:t>
            </a:r>
            <a:r>
              <a:rPr lang="en-US" dirty="0">
                <a:solidFill>
                  <a:schemeClr val="bg1"/>
                </a:solidFill>
              </a:rPr>
              <a:t>instead of</a:t>
            </a:r>
            <a:r>
              <a:rPr lang="el-GR" dirty="0">
                <a:solidFill>
                  <a:schemeClr val="bg1"/>
                </a:solidFill>
              </a:rPr>
              <a:t>64 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Activation function on hidden layer: </a:t>
            </a:r>
            <a:r>
              <a:rPr lang="en-US" dirty="0" err="1">
                <a:solidFill>
                  <a:schemeClr val="bg1"/>
                </a:solidFill>
              </a:rPr>
              <a:t>LeakyRelu</a:t>
            </a:r>
            <a:r>
              <a:rPr lang="en-US" dirty="0">
                <a:solidFill>
                  <a:schemeClr val="bg1"/>
                </a:solidFill>
              </a:rPr>
              <a:t> instead of Relu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Activation function on hidden layer: </a:t>
            </a:r>
            <a:r>
              <a:rPr lang="en-US" dirty="0" err="1">
                <a:solidFill>
                  <a:schemeClr val="bg1"/>
                </a:solidFill>
              </a:rPr>
              <a:t>Softmax</a:t>
            </a:r>
            <a:r>
              <a:rPr lang="en-US" dirty="0">
                <a:solidFill>
                  <a:schemeClr val="bg1"/>
                </a:solidFill>
              </a:rPr>
              <a:t> instead of Linear</a:t>
            </a:r>
            <a:endParaRPr lang="el-G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Learning rate: variable instead of constant</a:t>
            </a:r>
            <a:endParaRPr lang="el-GR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4D0983-2F75-F745-DD72-5AF3633C3460}"/>
              </a:ext>
            </a:extLst>
          </p:cNvPr>
          <p:cNvSpPr txBox="1"/>
          <p:nvPr/>
        </p:nvSpPr>
        <p:spPr>
          <a:xfrm>
            <a:off x="389681" y="4463224"/>
            <a:ext cx="4328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</a:rPr>
              <a:t>Results:</a:t>
            </a:r>
            <a:r>
              <a:rPr lang="el-GR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>
                <a:solidFill>
                  <a:schemeClr val="bg1"/>
                </a:solidFill>
              </a:rPr>
              <a:t>Test accuracy</a:t>
            </a:r>
            <a:r>
              <a:rPr lang="en-US" sz="1800" dirty="0">
                <a:solidFill>
                  <a:schemeClr val="bg1"/>
                </a:solidFill>
              </a:rPr>
              <a:t>: 62.85%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</a:rPr>
              <a:t>Execution time: </a:t>
            </a:r>
            <a:r>
              <a:rPr lang="en-US" dirty="0">
                <a:solidFill>
                  <a:schemeClr val="bg1"/>
                </a:solidFill>
              </a:rPr>
              <a:t>19.9</a:t>
            </a:r>
            <a:r>
              <a:rPr lang="el-GR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seconds</a:t>
            </a:r>
            <a:endParaRPr lang="el-GR" i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9D19C82-22A7-B17D-0E44-1ACBAEB159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628033"/>
              </p:ext>
            </p:extLst>
          </p:nvPr>
        </p:nvGraphicFramePr>
        <p:xfrm>
          <a:off x="4718613" y="3751461"/>
          <a:ext cx="7326776" cy="2116764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906704">
                  <a:extLst>
                    <a:ext uri="{9D8B030D-6E8A-4147-A177-3AD203B41FA5}">
                      <a16:colId xmlns:a16="http://schemas.microsoft.com/office/drawing/2014/main" val="814070182"/>
                    </a:ext>
                  </a:extLst>
                </a:gridCol>
                <a:gridCol w="906704">
                  <a:extLst>
                    <a:ext uri="{9D8B030D-6E8A-4147-A177-3AD203B41FA5}">
                      <a16:colId xmlns:a16="http://schemas.microsoft.com/office/drawing/2014/main" val="194474791"/>
                    </a:ext>
                  </a:extLst>
                </a:gridCol>
                <a:gridCol w="906704">
                  <a:extLst>
                    <a:ext uri="{9D8B030D-6E8A-4147-A177-3AD203B41FA5}">
                      <a16:colId xmlns:a16="http://schemas.microsoft.com/office/drawing/2014/main" val="1172540059"/>
                    </a:ext>
                  </a:extLst>
                </a:gridCol>
                <a:gridCol w="906704">
                  <a:extLst>
                    <a:ext uri="{9D8B030D-6E8A-4147-A177-3AD203B41FA5}">
                      <a16:colId xmlns:a16="http://schemas.microsoft.com/office/drawing/2014/main" val="2092191998"/>
                    </a:ext>
                  </a:extLst>
                </a:gridCol>
                <a:gridCol w="949042">
                  <a:extLst>
                    <a:ext uri="{9D8B030D-6E8A-4147-A177-3AD203B41FA5}">
                      <a16:colId xmlns:a16="http://schemas.microsoft.com/office/drawing/2014/main" val="3652558622"/>
                    </a:ext>
                  </a:extLst>
                </a:gridCol>
                <a:gridCol w="925975">
                  <a:extLst>
                    <a:ext uri="{9D8B030D-6E8A-4147-A177-3AD203B41FA5}">
                      <a16:colId xmlns:a16="http://schemas.microsoft.com/office/drawing/2014/main" val="164050261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287770251"/>
                    </a:ext>
                  </a:extLst>
                </a:gridCol>
                <a:gridCol w="910543">
                  <a:extLst>
                    <a:ext uri="{9D8B030D-6E8A-4147-A177-3AD203B41FA5}">
                      <a16:colId xmlns:a16="http://schemas.microsoft.com/office/drawing/2014/main" val="1473841017"/>
                    </a:ext>
                  </a:extLst>
                </a:gridCol>
              </a:tblGrid>
              <a:tr h="77842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1-NN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3-NN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RBF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MLP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89926"/>
                  </a:ext>
                </a:extLst>
              </a:tr>
              <a:tr h="69826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Testing acc.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>
                          <a:solidFill>
                            <a:schemeClr val="tx1"/>
                          </a:solidFill>
                        </a:rPr>
                        <a:t>58.95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%</a:t>
                      </a: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>
                          <a:solidFill>
                            <a:schemeClr val="tx1"/>
                          </a:solidFill>
                        </a:rPr>
                        <a:t>59.6%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>
                          <a:solidFill>
                            <a:schemeClr val="tx1"/>
                          </a:solidFill>
                        </a:rPr>
                        <a:t>57.9%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61.15%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61.25%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61.95%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62.85%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164795"/>
                  </a:ext>
                </a:extLst>
              </a:tr>
              <a:tr h="55756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Ex.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&lt;1</a:t>
                      </a:r>
                      <a:r>
                        <a:rPr lang="el-GR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&lt;1</a:t>
                      </a:r>
                      <a:r>
                        <a:rPr lang="el-GR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&lt;1</a:t>
                      </a:r>
                      <a:r>
                        <a:rPr lang="el-GR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5.45</a:t>
                      </a:r>
                      <a:r>
                        <a:rPr lang="el-GR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15</a:t>
                      </a:r>
                      <a:r>
                        <a:rPr lang="el-GR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21.8</a:t>
                      </a:r>
                      <a:r>
                        <a:rPr lang="el-GR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>
                          <a:solidFill>
                            <a:schemeClr val="tx1"/>
                          </a:solidFill>
                        </a:rPr>
                        <a:t>19.9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030778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5E028A-FDBC-1C3A-5920-7EC4249050BF}"/>
              </a:ext>
            </a:extLst>
          </p:cNvPr>
          <p:cNvCxnSpPr>
            <a:cxnSpLocks/>
          </p:cNvCxnSpPr>
          <p:nvPr/>
        </p:nvCxnSpPr>
        <p:spPr>
          <a:xfrm>
            <a:off x="6208415" y="1948642"/>
            <a:ext cx="687810" cy="0"/>
          </a:xfrm>
          <a:prstGeom prst="straightConnector1">
            <a:avLst/>
          </a:prstGeom>
          <a:ln w="50800">
            <a:solidFill>
              <a:srgbClr val="00B050"/>
            </a:solidFill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78FF24D-E6EE-701C-0771-37328FE54036}"/>
              </a:ext>
            </a:extLst>
          </p:cNvPr>
          <p:cNvSpPr/>
          <p:nvPr/>
        </p:nvSpPr>
        <p:spPr>
          <a:xfrm>
            <a:off x="7008640" y="1119617"/>
            <a:ext cx="2109932" cy="165805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lnSpc>
                <a:spcPct val="105000"/>
              </a:lnSpc>
              <a:spcBef>
                <a:spcPts val="216"/>
              </a:spcBef>
              <a:spcAft>
                <a:spcPts val="720"/>
              </a:spcAft>
            </a:pPr>
            <a:endParaRPr lang="el-GR" sz="2000" b="1" i="1" u="sng" dirty="0"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 algn="ctr" rtl="0">
              <a:lnSpc>
                <a:spcPct val="105000"/>
              </a:lnSpc>
              <a:spcBef>
                <a:spcPts val="216"/>
              </a:spcBef>
              <a:spcAft>
                <a:spcPts val="720"/>
              </a:spcAft>
            </a:pPr>
            <a:r>
              <a:rPr lang="en-US" sz="2000" b="1" i="1" u="sng" dirty="0">
                <a:solidFill>
                  <a:schemeClr val="bg2">
                    <a:lumMod val="10000"/>
                  </a:schemeClr>
                </a:solidFill>
                <a:effectLst/>
              </a:rPr>
              <a:t>Hidden layer</a:t>
            </a:r>
            <a:endParaRPr lang="el-GR" sz="2000" b="1" i="1" u="sng" dirty="0"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 algn="ctr" rtl="0">
              <a:lnSpc>
                <a:spcPct val="105000"/>
              </a:lnSpc>
              <a:spcBef>
                <a:spcPts val="216"/>
              </a:spcBef>
              <a:spcAft>
                <a:spcPts val="720"/>
              </a:spcAft>
            </a:pPr>
            <a:r>
              <a:rPr lang="el-GR" sz="2000" dirty="0">
                <a:solidFill>
                  <a:schemeClr val="bg2">
                    <a:lumMod val="10000"/>
                  </a:schemeClr>
                </a:solidFill>
                <a:effectLst/>
              </a:rPr>
              <a:t>256 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effectLst/>
              </a:rPr>
              <a:t>neurons</a:t>
            </a:r>
          </a:p>
          <a:p>
            <a:pPr algn="ctr" rtl="0">
              <a:lnSpc>
                <a:spcPct val="105000"/>
              </a:lnSpc>
              <a:spcBef>
                <a:spcPts val="216"/>
              </a:spcBef>
              <a:spcAft>
                <a:spcPts val="720"/>
              </a:spcAft>
            </a:pPr>
            <a:r>
              <a:rPr lang="en-US" sz="2000" dirty="0" err="1">
                <a:solidFill>
                  <a:schemeClr val="bg2">
                    <a:lumMod val="10000"/>
                  </a:schemeClr>
                </a:solidFill>
                <a:effectLst/>
              </a:rPr>
              <a:t>LeakyRelu</a:t>
            </a:r>
            <a:r>
              <a:rPr lang="el-GR" sz="2000" dirty="0">
                <a:solidFill>
                  <a:schemeClr val="bg2">
                    <a:lumMod val="10000"/>
                  </a:schemeClr>
                </a:solidFill>
                <a:effectLst/>
              </a:rPr>
              <a:t> (α = 0.01)</a:t>
            </a:r>
            <a:endParaRPr lang="en-US" sz="2000" dirty="0"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 algn="ctr"/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C394F8-6928-71CE-1322-D3F3314E2B2B}"/>
              </a:ext>
            </a:extLst>
          </p:cNvPr>
          <p:cNvSpPr txBox="1"/>
          <p:nvPr/>
        </p:nvSpPr>
        <p:spPr>
          <a:xfrm>
            <a:off x="5769241" y="1695255"/>
            <a:ext cx="624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X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7B3281-7C52-817B-BFB2-14C50ADD6255}"/>
              </a:ext>
            </a:extLst>
          </p:cNvPr>
          <p:cNvCxnSpPr>
            <a:cxnSpLocks/>
          </p:cNvCxnSpPr>
          <p:nvPr/>
        </p:nvCxnSpPr>
        <p:spPr>
          <a:xfrm>
            <a:off x="9237650" y="1926087"/>
            <a:ext cx="687810" cy="0"/>
          </a:xfrm>
          <a:prstGeom prst="straightConnector1">
            <a:avLst/>
          </a:prstGeom>
          <a:ln w="50800">
            <a:solidFill>
              <a:srgbClr val="FFFF00"/>
            </a:solidFill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7B2C2AC-20D0-74C1-A78C-FDA972D610AB}"/>
              </a:ext>
            </a:extLst>
          </p:cNvPr>
          <p:cNvSpPr/>
          <p:nvPr/>
        </p:nvSpPr>
        <p:spPr>
          <a:xfrm>
            <a:off x="9992863" y="1119618"/>
            <a:ext cx="2185517" cy="1658049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lnSpc>
                <a:spcPct val="105000"/>
              </a:lnSpc>
              <a:spcBef>
                <a:spcPts val="216"/>
              </a:spcBef>
              <a:spcAft>
                <a:spcPts val="720"/>
              </a:spcAft>
            </a:pPr>
            <a:endParaRPr lang="el-GR" sz="2000" b="1" i="1" u="sng" dirty="0"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 algn="ctr" rtl="0">
              <a:lnSpc>
                <a:spcPct val="105000"/>
              </a:lnSpc>
              <a:spcBef>
                <a:spcPts val="216"/>
              </a:spcBef>
              <a:spcAft>
                <a:spcPts val="720"/>
              </a:spcAft>
            </a:pPr>
            <a:r>
              <a:rPr lang="en-US" sz="2000" b="1" i="1" u="sng" dirty="0">
                <a:solidFill>
                  <a:schemeClr val="bg2">
                    <a:lumMod val="10000"/>
                  </a:schemeClr>
                </a:solidFill>
                <a:effectLst/>
              </a:rPr>
              <a:t>Output layer</a:t>
            </a:r>
            <a:endParaRPr lang="el-GR" sz="2000" b="1" i="1" u="sng" dirty="0"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 algn="ctr" rtl="0">
              <a:lnSpc>
                <a:spcPct val="105000"/>
              </a:lnSpc>
              <a:spcBef>
                <a:spcPts val="216"/>
              </a:spcBef>
              <a:spcAft>
                <a:spcPts val="720"/>
              </a:spcAft>
            </a:pPr>
            <a:r>
              <a:rPr lang="el-GR" sz="2000" dirty="0">
                <a:solidFill>
                  <a:schemeClr val="bg2">
                    <a:lumMod val="10000"/>
                  </a:schemeClr>
                </a:solidFill>
                <a:effectLst/>
              </a:rPr>
              <a:t>1 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effectLst/>
              </a:rPr>
              <a:t>neuron</a:t>
            </a:r>
          </a:p>
          <a:p>
            <a:pPr algn="ctr">
              <a:lnSpc>
                <a:spcPct val="105000"/>
              </a:lnSpc>
              <a:spcBef>
                <a:spcPts val="216"/>
              </a:spcBef>
              <a:spcAft>
                <a:spcPts val="720"/>
              </a:spcAft>
            </a:pPr>
            <a:r>
              <a:rPr lang="en-US" sz="2000" dirty="0" err="1">
                <a:solidFill>
                  <a:schemeClr val="bg2">
                    <a:lumMod val="10000"/>
                  </a:schemeClr>
                </a:solidFill>
                <a:effectLst/>
              </a:rPr>
              <a:t>Softmax</a:t>
            </a:r>
            <a:endParaRPr lang="en-US" sz="2000" dirty="0"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 algn="ctr"/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848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65898-11C9-39C2-B78F-471E73F6B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88719A-6013-BDB2-9E42-178DCF706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839" y="276312"/>
            <a:ext cx="12040485" cy="579245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Radial Basis Function Network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4C6FDD-F830-E509-3495-96467558AAAD}"/>
              </a:ext>
            </a:extLst>
          </p:cNvPr>
          <p:cNvSpPr txBox="1"/>
          <p:nvPr/>
        </p:nvSpPr>
        <p:spPr>
          <a:xfrm>
            <a:off x="634678" y="3854004"/>
            <a:ext cx="44215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>
                <a:solidFill>
                  <a:schemeClr val="bg1"/>
                </a:solidFill>
              </a:rPr>
              <a:t>Centroids production: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K-Means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Random allocation of data as centroids</a:t>
            </a:r>
            <a:endParaRPr lang="el-GR" dirty="0">
              <a:solidFill>
                <a:schemeClr val="bg1"/>
              </a:solidFill>
            </a:endParaRPr>
          </a:p>
          <a:p>
            <a:endParaRPr lang="el-GR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5285F6-7F0B-EA07-D4F4-1B6D8FD60B5C}"/>
              </a:ext>
            </a:extLst>
          </p:cNvPr>
          <p:cNvSpPr txBox="1"/>
          <p:nvPr/>
        </p:nvSpPr>
        <p:spPr>
          <a:xfrm>
            <a:off x="590309" y="1249671"/>
            <a:ext cx="40164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bg1"/>
                </a:solidFill>
              </a:rPr>
              <a:t>Binary classification</a:t>
            </a:r>
            <a:r>
              <a:rPr lang="el-GR" b="1" i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of</a:t>
            </a:r>
            <a:r>
              <a:rPr lang="el-GR" dirty="0">
                <a:solidFill>
                  <a:schemeClr val="bg1"/>
                </a:solidFill>
              </a:rPr>
              <a:t> 4</a:t>
            </a:r>
            <a:r>
              <a:rPr lang="en-US" baseline="30000" dirty="0" err="1">
                <a:solidFill>
                  <a:schemeClr val="bg1"/>
                </a:solidFill>
              </a:rPr>
              <a:t>th</a:t>
            </a:r>
            <a:r>
              <a:rPr lang="el-GR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and </a:t>
            </a:r>
            <a:r>
              <a:rPr lang="el-GR" dirty="0">
                <a:solidFill>
                  <a:schemeClr val="bg1"/>
                </a:solidFill>
              </a:rPr>
              <a:t>6</a:t>
            </a:r>
            <a:r>
              <a:rPr lang="en-US" baseline="30000" dirty="0" err="1">
                <a:solidFill>
                  <a:schemeClr val="bg1"/>
                </a:solidFill>
              </a:rPr>
              <a:t>th</a:t>
            </a:r>
            <a:r>
              <a:rPr lang="el-GR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class corresponding to Cats and Dogs</a:t>
            </a:r>
            <a:endParaRPr lang="el-GR" dirty="0">
              <a:solidFill>
                <a:schemeClr val="bg1"/>
              </a:solidFill>
            </a:endParaRPr>
          </a:p>
          <a:p>
            <a:endParaRPr lang="el-G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Usage of</a:t>
            </a:r>
            <a:r>
              <a:rPr lang="el-GR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PCA</a:t>
            </a:r>
            <a:r>
              <a:rPr lang="el-GR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and Standardization for data preparation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90B753-05E4-2186-C8B4-C59A44EE383E}"/>
              </a:ext>
            </a:extLst>
          </p:cNvPr>
          <p:cNvSpPr txBox="1"/>
          <p:nvPr/>
        </p:nvSpPr>
        <p:spPr>
          <a:xfrm>
            <a:off x="5505691" y="1249671"/>
            <a:ext cx="6096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>
                <a:solidFill>
                  <a:schemeClr val="bg1"/>
                </a:solidFill>
              </a:rPr>
              <a:t>Specifications:</a:t>
            </a:r>
            <a:r>
              <a:rPr lang="el-GR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Centroids values: 10 </a:t>
            </a:r>
            <a:r>
              <a:rPr lang="el-GR" dirty="0">
                <a:solidFill>
                  <a:schemeClr val="bg1"/>
                </a:solidFill>
              </a:rPr>
              <a:t>ως 10.000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Values of</a:t>
            </a:r>
            <a:r>
              <a:rPr lang="el-GR" dirty="0">
                <a:solidFill>
                  <a:schemeClr val="bg1"/>
                </a:solidFill>
              </a:rPr>
              <a:t> σ</a:t>
            </a:r>
            <a:r>
              <a:rPr lang="en-US" dirty="0">
                <a:solidFill>
                  <a:schemeClr val="bg1"/>
                </a:solidFill>
              </a:rPr>
              <a:t>: 0.1 </a:t>
            </a:r>
            <a:r>
              <a:rPr lang="el-GR" dirty="0">
                <a:solidFill>
                  <a:schemeClr val="bg1"/>
                </a:solidFill>
              </a:rPr>
              <a:t>ως 2000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>
              <a:solidFill>
                <a:schemeClr val="bg1"/>
              </a:solidFill>
            </a:endParaRPr>
          </a:p>
          <a:p>
            <a:r>
              <a:rPr lang="en-US" b="1" i="1" u="sng" dirty="0">
                <a:solidFill>
                  <a:schemeClr val="bg1"/>
                </a:solidFill>
              </a:rPr>
              <a:t>Results using K-Means:</a:t>
            </a:r>
            <a:endParaRPr lang="el-GR" b="1" i="1" u="sng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>
                <a:solidFill>
                  <a:schemeClr val="bg1"/>
                </a:solidFill>
              </a:rPr>
              <a:t>Training accuracy</a:t>
            </a:r>
            <a:r>
              <a:rPr lang="en-US" sz="1800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65.77%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>
                <a:solidFill>
                  <a:schemeClr val="bg1"/>
                </a:solidFill>
              </a:rPr>
              <a:t>Test accuracy</a:t>
            </a:r>
            <a:r>
              <a:rPr lang="en-US" sz="1800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6</a:t>
            </a:r>
            <a:r>
              <a:rPr lang="el-GR" dirty="0">
                <a:solidFill>
                  <a:schemeClr val="bg1"/>
                </a:solidFill>
              </a:rPr>
              <a:t>4.25</a:t>
            </a:r>
            <a:r>
              <a:rPr lang="en-US" dirty="0">
                <a:solidFill>
                  <a:schemeClr val="bg1"/>
                </a:solidFill>
              </a:rPr>
              <a:t>%</a:t>
            </a:r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</a:rPr>
              <a:t>Execution time: </a:t>
            </a:r>
            <a:r>
              <a:rPr lang="en-US" dirty="0">
                <a:solidFill>
                  <a:schemeClr val="bg1"/>
                </a:solidFill>
              </a:rPr>
              <a:t>76</a:t>
            </a:r>
            <a:r>
              <a:rPr lang="el-GR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seconds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</a:rPr>
              <a:t>Centroids: 5000, </a:t>
            </a:r>
            <a:r>
              <a:rPr lang="el-GR" i="1" dirty="0">
                <a:solidFill>
                  <a:schemeClr val="bg1"/>
                </a:solidFill>
              </a:rPr>
              <a:t>σ</a:t>
            </a:r>
            <a:r>
              <a:rPr lang="en-US" i="1" dirty="0">
                <a:solidFill>
                  <a:schemeClr val="bg1"/>
                </a:solidFill>
              </a:rPr>
              <a:t>: </a:t>
            </a:r>
            <a:r>
              <a:rPr lang="el-GR" i="1" dirty="0">
                <a:solidFill>
                  <a:schemeClr val="bg1"/>
                </a:solidFill>
              </a:rPr>
              <a:t>50</a:t>
            </a:r>
          </a:p>
          <a:p>
            <a:endParaRPr lang="en-US" i="1" dirty="0">
              <a:solidFill>
                <a:schemeClr val="bg1"/>
              </a:solidFill>
            </a:endParaRPr>
          </a:p>
          <a:p>
            <a:r>
              <a:rPr lang="en-US" b="1" i="1" u="sng" dirty="0">
                <a:solidFill>
                  <a:schemeClr val="bg1"/>
                </a:solidFill>
              </a:rPr>
              <a:t>Results of random centroid allocation:</a:t>
            </a:r>
            <a:endParaRPr lang="el-GR" b="1" i="1" u="sng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>
                <a:solidFill>
                  <a:schemeClr val="bg1"/>
                </a:solidFill>
              </a:rPr>
              <a:t>Training accuracy</a:t>
            </a:r>
            <a:r>
              <a:rPr lang="en-US" sz="1800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65.21%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>
                <a:solidFill>
                  <a:schemeClr val="bg1"/>
                </a:solidFill>
              </a:rPr>
              <a:t>Test accuracy</a:t>
            </a:r>
            <a:r>
              <a:rPr lang="en-US" sz="1800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64.5</a:t>
            </a:r>
            <a:r>
              <a:rPr lang="el-GR" dirty="0">
                <a:solidFill>
                  <a:schemeClr val="bg1"/>
                </a:solidFill>
              </a:rPr>
              <a:t>%</a:t>
            </a:r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</a:rPr>
              <a:t>Execution time: </a:t>
            </a:r>
            <a:r>
              <a:rPr lang="el-GR" dirty="0">
                <a:solidFill>
                  <a:schemeClr val="bg1"/>
                </a:solidFill>
              </a:rPr>
              <a:t> 65 </a:t>
            </a:r>
            <a:r>
              <a:rPr lang="en-US" dirty="0">
                <a:solidFill>
                  <a:schemeClr val="bg1"/>
                </a:solidFill>
              </a:rPr>
              <a:t>seconds</a:t>
            </a:r>
            <a:endParaRPr lang="el-G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</a:rPr>
              <a:t>Centroids : </a:t>
            </a:r>
            <a:r>
              <a:rPr lang="el-GR" i="1" dirty="0">
                <a:solidFill>
                  <a:schemeClr val="bg1"/>
                </a:solidFill>
              </a:rPr>
              <a:t>3000</a:t>
            </a:r>
            <a:r>
              <a:rPr lang="en-US" i="1" dirty="0">
                <a:solidFill>
                  <a:schemeClr val="bg1"/>
                </a:solidFill>
              </a:rPr>
              <a:t>, </a:t>
            </a:r>
            <a:r>
              <a:rPr lang="el-GR" i="1" dirty="0">
                <a:solidFill>
                  <a:schemeClr val="bg1"/>
                </a:solidFill>
              </a:rPr>
              <a:t>σ</a:t>
            </a:r>
            <a:r>
              <a:rPr lang="en-US" i="1" dirty="0">
                <a:solidFill>
                  <a:schemeClr val="bg1"/>
                </a:solidFill>
              </a:rPr>
              <a:t>: </a:t>
            </a:r>
            <a:r>
              <a:rPr lang="el-GR" i="1" dirty="0">
                <a:solidFill>
                  <a:schemeClr val="bg1"/>
                </a:solidFill>
              </a:rPr>
              <a:t>50</a:t>
            </a:r>
          </a:p>
          <a:p>
            <a:endParaRPr lang="el-GR" i="1" dirty="0">
              <a:solidFill>
                <a:schemeClr val="bg1"/>
              </a:solidFill>
            </a:endParaRPr>
          </a:p>
          <a:p>
            <a:endParaRPr lang="el-GR" b="1" i="1" u="sng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b="1" i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588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A0FDC-E08C-7ECC-89CE-309DA82C5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214B64-CBB1-A7E0-6153-8E7BDB017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040485" cy="57924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Results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219C261-FE3B-B194-E3DA-E8F2876CC5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465337"/>
              </p:ext>
            </p:extLst>
          </p:nvPr>
        </p:nvGraphicFramePr>
        <p:xfrm>
          <a:off x="3324507" y="1230302"/>
          <a:ext cx="5542985" cy="1655148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1108597">
                  <a:extLst>
                    <a:ext uri="{9D8B030D-6E8A-4147-A177-3AD203B41FA5}">
                      <a16:colId xmlns:a16="http://schemas.microsoft.com/office/drawing/2014/main" val="814070182"/>
                    </a:ext>
                  </a:extLst>
                </a:gridCol>
                <a:gridCol w="1108597">
                  <a:extLst>
                    <a:ext uri="{9D8B030D-6E8A-4147-A177-3AD203B41FA5}">
                      <a16:colId xmlns:a16="http://schemas.microsoft.com/office/drawing/2014/main" val="194474791"/>
                    </a:ext>
                  </a:extLst>
                </a:gridCol>
                <a:gridCol w="1108597">
                  <a:extLst>
                    <a:ext uri="{9D8B030D-6E8A-4147-A177-3AD203B41FA5}">
                      <a16:colId xmlns:a16="http://schemas.microsoft.com/office/drawing/2014/main" val="1172540059"/>
                    </a:ext>
                  </a:extLst>
                </a:gridCol>
                <a:gridCol w="1108597">
                  <a:extLst>
                    <a:ext uri="{9D8B030D-6E8A-4147-A177-3AD203B41FA5}">
                      <a16:colId xmlns:a16="http://schemas.microsoft.com/office/drawing/2014/main" val="2092191998"/>
                    </a:ext>
                  </a:extLst>
                </a:gridCol>
                <a:gridCol w="1108597">
                  <a:extLst>
                    <a:ext uri="{9D8B030D-6E8A-4147-A177-3AD203B41FA5}">
                      <a16:colId xmlns:a16="http://schemas.microsoft.com/office/drawing/2014/main" val="3652558622"/>
                    </a:ext>
                  </a:extLst>
                </a:gridCol>
              </a:tblGrid>
              <a:tr h="54371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A/A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1-NN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3-NN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NCC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CNN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89926"/>
                  </a:ext>
                </a:extLst>
              </a:tr>
              <a:tr h="64844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Testing acc.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35.39%</a:t>
                      </a:r>
                    </a:p>
                    <a:p>
                      <a:pPr algn="ctr"/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33.03%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27.74%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84.24%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164795"/>
                  </a:ext>
                </a:extLst>
              </a:tr>
              <a:tr h="462988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Ex.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&lt;1</a:t>
                      </a:r>
                      <a:r>
                        <a:rPr lang="el-GR" b="0" dirty="0"/>
                        <a:t> </a:t>
                      </a:r>
                      <a:r>
                        <a:rPr lang="en-US" b="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&lt;1</a:t>
                      </a:r>
                      <a:r>
                        <a:rPr lang="el-GR" b="0" dirty="0"/>
                        <a:t> </a:t>
                      </a:r>
                      <a:r>
                        <a:rPr lang="en-US" b="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&lt;1</a:t>
                      </a:r>
                      <a:r>
                        <a:rPr lang="el-GR" b="0" dirty="0"/>
                        <a:t> </a:t>
                      </a:r>
                      <a:r>
                        <a:rPr lang="en-US" b="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~40 mins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03077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0320B92-FA8D-9EFC-5C18-AEE835F6E000}"/>
              </a:ext>
            </a:extLst>
          </p:cNvPr>
          <p:cNvSpPr txBox="1"/>
          <p:nvPr/>
        </p:nvSpPr>
        <p:spPr>
          <a:xfrm>
            <a:off x="2626167" y="674206"/>
            <a:ext cx="7338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Classification of all classes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BD7E2E-6C7F-2953-F6F9-12F1DF0B981B}"/>
              </a:ext>
            </a:extLst>
          </p:cNvPr>
          <p:cNvSpPr txBox="1"/>
          <p:nvPr/>
        </p:nvSpPr>
        <p:spPr>
          <a:xfrm>
            <a:off x="2426824" y="3070227"/>
            <a:ext cx="7338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Classification of 4</a:t>
            </a:r>
            <a:r>
              <a:rPr lang="en-US" sz="2800" baseline="30000" dirty="0">
                <a:solidFill>
                  <a:schemeClr val="bg1"/>
                </a:solidFill>
              </a:rPr>
              <a:t>th</a:t>
            </a:r>
            <a:r>
              <a:rPr lang="el-GR" sz="280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and </a:t>
            </a:r>
            <a:r>
              <a:rPr lang="el-GR" sz="2800" dirty="0">
                <a:solidFill>
                  <a:schemeClr val="bg1"/>
                </a:solidFill>
              </a:rPr>
              <a:t>6</a:t>
            </a:r>
            <a:r>
              <a:rPr lang="en-US" sz="2800" baseline="30000" dirty="0" err="1">
                <a:solidFill>
                  <a:schemeClr val="bg1"/>
                </a:solidFill>
              </a:rPr>
              <a:t>th</a:t>
            </a:r>
            <a:r>
              <a:rPr lang="en-US" sz="2800" baseline="3000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class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85B0ADE-DDB7-75FD-0728-5F0B5C3D12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736380"/>
              </p:ext>
            </p:extLst>
          </p:nvPr>
        </p:nvGraphicFramePr>
        <p:xfrm>
          <a:off x="968414" y="3778224"/>
          <a:ext cx="10255167" cy="2147595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776747">
                  <a:extLst>
                    <a:ext uri="{9D8B030D-6E8A-4147-A177-3AD203B41FA5}">
                      <a16:colId xmlns:a16="http://schemas.microsoft.com/office/drawing/2014/main" val="814070182"/>
                    </a:ext>
                  </a:extLst>
                </a:gridCol>
                <a:gridCol w="947879">
                  <a:extLst>
                    <a:ext uri="{9D8B030D-6E8A-4147-A177-3AD203B41FA5}">
                      <a16:colId xmlns:a16="http://schemas.microsoft.com/office/drawing/2014/main" val="194474791"/>
                    </a:ext>
                  </a:extLst>
                </a:gridCol>
                <a:gridCol w="821802">
                  <a:extLst>
                    <a:ext uri="{9D8B030D-6E8A-4147-A177-3AD203B41FA5}">
                      <a16:colId xmlns:a16="http://schemas.microsoft.com/office/drawing/2014/main" val="1172540059"/>
                    </a:ext>
                  </a:extLst>
                </a:gridCol>
                <a:gridCol w="995424">
                  <a:extLst>
                    <a:ext uri="{9D8B030D-6E8A-4147-A177-3AD203B41FA5}">
                      <a16:colId xmlns:a16="http://schemas.microsoft.com/office/drawing/2014/main" val="2092191998"/>
                    </a:ext>
                  </a:extLst>
                </a:gridCol>
                <a:gridCol w="1006998">
                  <a:extLst>
                    <a:ext uri="{9D8B030D-6E8A-4147-A177-3AD203B41FA5}">
                      <a16:colId xmlns:a16="http://schemas.microsoft.com/office/drawing/2014/main" val="3652558622"/>
                    </a:ext>
                  </a:extLst>
                </a:gridCol>
                <a:gridCol w="925974">
                  <a:extLst>
                    <a:ext uri="{9D8B030D-6E8A-4147-A177-3AD203B41FA5}">
                      <a16:colId xmlns:a16="http://schemas.microsoft.com/office/drawing/2014/main" val="1640502611"/>
                    </a:ext>
                  </a:extLst>
                </a:gridCol>
                <a:gridCol w="960699">
                  <a:extLst>
                    <a:ext uri="{9D8B030D-6E8A-4147-A177-3AD203B41FA5}">
                      <a16:colId xmlns:a16="http://schemas.microsoft.com/office/drawing/2014/main" val="32877702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73841017"/>
                    </a:ext>
                  </a:extLst>
                </a:gridCol>
                <a:gridCol w="1608881">
                  <a:extLst>
                    <a:ext uri="{9D8B030D-6E8A-4147-A177-3AD203B41FA5}">
                      <a16:colId xmlns:a16="http://schemas.microsoft.com/office/drawing/2014/main" val="310696197"/>
                    </a:ext>
                  </a:extLst>
                </a:gridCol>
                <a:gridCol w="1296363">
                  <a:extLst>
                    <a:ext uri="{9D8B030D-6E8A-4147-A177-3AD203B41FA5}">
                      <a16:colId xmlns:a16="http://schemas.microsoft.com/office/drawing/2014/main" val="820245295"/>
                    </a:ext>
                  </a:extLst>
                </a:gridCol>
              </a:tblGrid>
              <a:tr h="71182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A/A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1-NN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3-NN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NCC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Linear</a:t>
                      </a:r>
                      <a:r>
                        <a:rPr lang="el-GR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Poly 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RBF 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MLP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RBF K-MEANS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RBF RAND CENT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89926"/>
                  </a:ext>
                </a:extLst>
              </a:tr>
              <a:tr h="72395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Testing acc.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/>
                        <a:t>58.95</a:t>
                      </a:r>
                      <a:r>
                        <a:rPr lang="en-US" dirty="0"/>
                        <a:t>%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59.6%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57.9%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61.15%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62.85%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65.77%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65.21%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164795"/>
                  </a:ext>
                </a:extLst>
              </a:tr>
              <a:tr h="711821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Ex.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&lt;1</a:t>
                      </a:r>
                      <a:r>
                        <a:rPr lang="el-GR" dirty="0"/>
                        <a:t> </a:t>
                      </a:r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&lt;1</a:t>
                      </a:r>
                      <a:r>
                        <a:rPr lang="el-GR" dirty="0"/>
                        <a:t> </a:t>
                      </a:r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&lt;1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5.45</a:t>
                      </a:r>
                      <a:r>
                        <a:rPr lang="el-GR" dirty="0"/>
                        <a:t> </a:t>
                      </a:r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  <a:r>
                        <a:rPr lang="el-GR" dirty="0"/>
                        <a:t> </a:t>
                      </a:r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21.8</a:t>
                      </a:r>
                      <a:r>
                        <a:rPr lang="el-GR" dirty="0"/>
                        <a:t> </a:t>
                      </a:r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19.9 </a:t>
                      </a:r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76 </a:t>
                      </a:r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65 </a:t>
                      </a:r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030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3255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DF033-2236-62F0-04D9-173E0A083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67B8B8-E2C9-8B27-71C2-992E42018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8650" y="2178921"/>
            <a:ext cx="7414698" cy="2500157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accent6"/>
                </a:solidFill>
              </a:rPr>
              <a:t>Thank you for </a:t>
            </a:r>
            <a:br>
              <a:rPr lang="en-US" sz="4000" dirty="0">
                <a:solidFill>
                  <a:schemeClr val="accent6"/>
                </a:solidFill>
              </a:rPr>
            </a:br>
            <a:r>
              <a:rPr lang="en-US" sz="4000" dirty="0">
                <a:solidFill>
                  <a:schemeClr val="accent6"/>
                </a:solidFill>
              </a:rPr>
              <a:t>your time</a:t>
            </a:r>
            <a:br>
              <a:rPr lang="en-US" sz="4000" dirty="0">
                <a:solidFill>
                  <a:schemeClr val="accent6"/>
                </a:solidFill>
              </a:rPr>
            </a:br>
            <a:endParaRPr lang="en-US" sz="4000" dirty="0">
              <a:solidFill>
                <a:schemeClr val="accent6"/>
              </a:solidFill>
            </a:endParaRPr>
          </a:p>
        </p:txBody>
      </p:sp>
      <p:pic>
        <p:nvPicPr>
          <p:cNvPr id="2" name="Picture 1" descr="A red circle with a person's face&#10;&#10;AI-generated content may be incorrect.">
            <a:extLst>
              <a:ext uri="{FF2B5EF4-FFF2-40B4-BE49-F238E27FC236}">
                <a16:creationId xmlns:a16="http://schemas.microsoft.com/office/drawing/2014/main" id="{3DC29004-8832-D349-93A3-710BD135A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218" y="3840480"/>
            <a:ext cx="1071563" cy="107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82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6C6AF0D-898D-427A-8142-E45C50C38556}">
  <we:reference id="4b785c87-866c-4bad-85d8-5d1ae467ac9a" version="3.15.0.0" store="EXCatalog" storeType="EXCatalog"/>
  <we:alternateReferences>
    <we:reference id="WA104381909" version="3.15.0.0" store="el-GR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1989D7-CF02-4DC5-9433-98B600ACA0D7}">
  <ds:schemaRefs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dcmitype/"/>
    <ds:schemaRef ds:uri="16c05727-aa75-4e4a-9b5f-8a80a1165891"/>
    <ds:schemaRef ds:uri="http://schemas.microsoft.com/sharepoint/v3"/>
    <ds:schemaRef ds:uri="http://purl.org/dc/terms/"/>
    <ds:schemaRef ds:uri="http://schemas.openxmlformats.org/package/2006/metadata/core-properties"/>
    <ds:schemaRef ds:uri="http://www.w3.org/XML/1998/namespace"/>
    <ds:schemaRef ds:uri="230e9df3-be65-4c73-a93b-d1236ebd677e"/>
    <ds:schemaRef ds:uri="71af3243-3dd4-4a8d-8c0d-dd76da1f02a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380</TotalTime>
  <Words>753</Words>
  <Application>Microsoft Office PowerPoint</Application>
  <PresentationFormat>Widescreen</PresentationFormat>
  <Paragraphs>246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Century Gothic Bold</vt:lpstr>
      <vt:lpstr>Courier New</vt:lpstr>
      <vt:lpstr>Daytona Pro Light</vt:lpstr>
      <vt:lpstr>Office Theme</vt:lpstr>
      <vt:lpstr>Department of Electrical and computer engineering  </vt:lpstr>
      <vt:lpstr>Nearest Centroid Classifier &amp; K-Nearest Neighbours </vt:lpstr>
      <vt:lpstr>Convolutional neural network  </vt:lpstr>
      <vt:lpstr>Convolutional neural network  </vt:lpstr>
      <vt:lpstr>Support vector machine model</vt:lpstr>
      <vt:lpstr>Support vector machine model</vt:lpstr>
      <vt:lpstr>Radial Basis Function Network</vt:lpstr>
      <vt:lpstr>Results</vt:lpstr>
      <vt:lpstr>Thank you for  your time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Nikolaos Karapatsias</dc:creator>
  <cp:lastModifiedBy>Nikolaos Karapatsias</cp:lastModifiedBy>
  <cp:revision>50</cp:revision>
  <dcterms:created xsi:type="dcterms:W3CDTF">2025-01-12T14:39:39Z</dcterms:created>
  <dcterms:modified xsi:type="dcterms:W3CDTF">2025-05-08T15:27:29Z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